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70" r:id="rId4"/>
    <p:sldId id="260" r:id="rId5"/>
    <p:sldId id="275" r:id="rId6"/>
    <p:sldId id="279" r:id="rId7"/>
    <p:sldId id="278" r:id="rId8"/>
    <p:sldId id="277" r:id="rId9"/>
    <p:sldId id="280" r:id="rId10"/>
    <p:sldId id="281" r:id="rId11"/>
    <p:sldId id="282" r:id="rId12"/>
    <p:sldId id="276" r:id="rId13"/>
    <p:sldId id="263" r:id="rId14"/>
    <p:sldId id="25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1E293B"/>
    <a:srgbClr val="7B828D"/>
    <a:srgbClr val="888E98"/>
    <a:srgbClr val="9FA5AD"/>
    <a:srgbClr val="D05400"/>
    <a:srgbClr val="D22D00"/>
    <a:srgbClr val="F6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1188" autoAdjust="0"/>
  </p:normalViewPr>
  <p:slideViewPr>
    <p:cSldViewPr snapToGrid="0">
      <p:cViewPr varScale="1">
        <p:scale>
          <a:sx n="61" d="100"/>
          <a:sy n="61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8EBBB-CEC0-42E4-987E-D280844073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83F9E-801C-4A34-82A0-B63583A89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0CA9-5316-3FD3-1000-EB82C0D9D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3C8CE-8033-B136-3AEA-CF0D476B0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FE617-B710-ED38-4507-B07506459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B987-EDF7-15DB-A2A6-CE63A6C8C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8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8C93-1A11-B1B7-AD7A-8BCC29463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FB5B4-3A94-74FA-D7FC-27E1C7456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631B-A9A3-2DE9-42D6-00D91738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FFA-E257-078F-E10E-6D9541BA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1F0E-BE9A-902F-61FF-764E8A94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1AEC-8373-F6B0-517F-DDE59FEF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86C20-6078-D34B-E34A-D21194124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8A02-6AE9-A720-9771-86B3C4DA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91C4-EEB0-CE53-C72B-AC51A539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2145-9C46-F7A2-2681-C7C1377A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7886A-C8CB-CA70-8424-20B537A0E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2130-CFAD-9432-3ECA-E78DAAA6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123DA-70FA-5E2E-9048-BB6B8AF4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221EC-2A9F-80CA-F01F-04497CE9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06DBE-638F-C6A5-4EE3-44C6F774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2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2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5D00-2118-A4F9-5A72-92B11453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C9B33-17BB-ACAE-0566-DE172A2E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528C-30C6-B451-F18B-99CFD634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C3B1A-24FB-31E3-82FE-46184235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8BEBB-B6FD-CA84-681E-3F5800E4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9ED5-F881-0EFC-F91F-1769FC02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2C30-6075-B803-784C-223858F0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02F6-6A76-4194-B0F0-86D64E9D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1DEB-E9D7-47E5-674E-772FEA5F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D941-D8EE-5BCD-8124-6D09FDED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4C8B-B736-83C1-5A5A-33EE9D76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C2D7-A9D4-17EE-4AA8-D866EE6D2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05F95-F32F-308E-41BA-F097E529F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DECE6-2E36-62E0-437E-AC104662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03704-F57A-C16C-533B-AD1BE3A2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43FE9-DEFB-A300-DEEB-AB1AF1A0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F695-67D7-35E9-4231-B8A4D3BB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2A11-D126-D0D0-FDFE-5E1B67242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35203-C8C3-A48F-5F0C-BC1B6013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502BA-2227-70F4-D1E7-A25913F7D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ECBE6-F2F2-2681-4B78-E99B23AA9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2A7E0-DDD3-BA7C-0482-821F8DFA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E385D-945C-0ED4-A7C7-7E14ECFA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A3E42-0896-6E85-A61E-A9957DD7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3E0F-D3AA-8A96-C1C4-CACD63C0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B9837-F5A8-624F-BC90-66F9479E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97ACC-63D4-D493-76CE-E8D6F16D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F1455-F4D1-FB82-4794-2BC715EC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A6871-7FBC-35B0-6917-5C1833F4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B5388-2698-9211-B0DC-3A6A7393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B046E-F6E3-F203-2CAA-CB46B76C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3865-4CF3-76E3-C159-2C3D975C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0C63-C2DF-CA2E-7193-988192B0F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C9FC6-944B-F4B3-C755-5FD68864A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92322-0C49-14E4-8CA0-F468E936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76045-746C-50E0-CABA-926EC03C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8DB03-8D40-553C-DE65-14688EC5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8243-17CC-7639-EE8F-C5BED786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F12A9-5672-EEAC-0D7D-AE6322521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F9D2D-C88F-6472-C4F7-45265BAD7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1702E-2D8C-3A70-BC66-2B38DC42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3016C-0D1D-C9DE-E5AD-87CB5ED1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4C51C-1288-2ABC-1B5E-617C20A2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66A84-C69E-7996-E387-189ABA3A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2619-DDA2-190A-5D58-4A3CC40A8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C8957-61F2-823B-9EC8-00C4C7FF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3554-A585-0018-162E-8D2FBC54D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05E84-DB0F-7A1A-44D8-9DE1E0959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A72526-D653-45F3-921B-E7D66F86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pace.com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towardshealthcare.com/insights/induced-pluripotent-stem-cells-market-sizing#:~:text=in%20the%20Report-,Induced%20Pluripotent%20Stem%20Cells%20Market%20Size%2C%20Companies%20and%20Developments,USD%205.12%20billion%20by%202034." TargetMode="External"/><Relationship Id="rId4" Type="http://schemas.openxmlformats.org/officeDocument/2006/relationships/hyperlink" Target="https://straitsresearch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microsoft.com/office/2007/relationships/hdphoto" Target="../media/hdphoto2.wdp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mcell.com/troubleshooting-tips-for-hpsc-culture.htm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s://ipsc-maintenance-challeng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B61335-B4E1-A068-33D7-4293C84C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-917401" y="1317202"/>
            <a:ext cx="13418964" cy="337252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381250" y="1026429"/>
            <a:ext cx="7429500" cy="22627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5940"/>
              </a:lnSpc>
            </a:pPr>
            <a:r>
              <a:rPr lang="en-US" sz="5400" b="1" dirty="0">
                <a:solidFill>
                  <a:srgbClr val="003366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AI- iPSC Monitoring</a:t>
            </a:r>
            <a:endParaRPr lang="en-US" sz="5400" dirty="0"/>
          </a:p>
        </p:txBody>
      </p:sp>
      <p:sp>
        <p:nvSpPr>
          <p:cNvPr id="6" name="Text 1"/>
          <p:cNvSpPr/>
          <p:nvPr/>
        </p:nvSpPr>
        <p:spPr>
          <a:xfrm>
            <a:off x="-562927" y="4689722"/>
            <a:ext cx="13670280" cy="3961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120"/>
              </a:lnSpc>
              <a:buNone/>
            </a:pPr>
            <a:r>
              <a:rPr lang="en-US" sz="1950" b="1" dirty="0">
                <a:solidFill>
                  <a:srgbClr val="00336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Precision Automation for Advanced Cell Therapy</a:t>
            </a:r>
            <a:endParaRPr lang="en-US" sz="1950" b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0055D-E944-8D49-E296-FD834841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1A0D5-22C0-22B3-3424-33EC84464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6AE50-3EC8-F646-EAC9-D3836278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solidFill>
                  <a:srgbClr val="003366"/>
                </a:solidFill>
                <a:latin typeface="Playfair Display" panose="00000500000000000000" pitchFamily="2" charset="0"/>
              </a:rPr>
              <a:t>10</a:t>
            </a:fld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3682F-9439-6CF7-F8D2-087F97BC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02" y="561575"/>
            <a:ext cx="7392432" cy="57348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AA6E0E-663B-7AFC-10A9-7902F27DDAB3}"/>
              </a:ext>
            </a:extLst>
          </p:cNvPr>
          <p:cNvCxnSpPr>
            <a:cxnSpLocks/>
          </p:cNvCxnSpPr>
          <p:nvPr/>
        </p:nvCxnSpPr>
        <p:spPr>
          <a:xfrm flipV="1">
            <a:off x="3078195" y="863600"/>
            <a:ext cx="6167405" cy="330363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1FA2A7-BC68-2DDA-FC0C-FE750F8A108B}"/>
              </a:ext>
            </a:extLst>
          </p:cNvPr>
          <p:cNvSpPr txBox="1"/>
          <p:nvPr/>
        </p:nvSpPr>
        <p:spPr>
          <a:xfrm>
            <a:off x="440267" y="1009297"/>
            <a:ext cx="2637928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Tracking information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CF817-9B5F-2C1F-DBFC-C4AB125DD250}"/>
              </a:ext>
            </a:extLst>
          </p:cNvPr>
          <p:cNvCxnSpPr>
            <a:cxnSpLocks/>
          </p:cNvCxnSpPr>
          <p:nvPr/>
        </p:nvCxnSpPr>
        <p:spPr>
          <a:xfrm>
            <a:off x="3078195" y="1378629"/>
            <a:ext cx="1019672" cy="380837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1EDCDC-E4E3-0AAB-54A4-637890C13881}"/>
              </a:ext>
            </a:extLst>
          </p:cNvPr>
          <p:cNvCxnSpPr>
            <a:cxnSpLocks/>
          </p:cNvCxnSpPr>
          <p:nvPr/>
        </p:nvCxnSpPr>
        <p:spPr>
          <a:xfrm>
            <a:off x="2201333" y="1378629"/>
            <a:ext cx="1761067" cy="3125638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37DABF-8193-778E-4A27-DDF46283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4AB4A-CB75-AFDD-3EC8-6C4C05ED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solidFill>
                  <a:srgbClr val="003366"/>
                </a:solidFill>
                <a:latin typeface="Playfair Display" panose="00000500000000000000" pitchFamily="2" charset="0"/>
              </a:rPr>
              <a:t>11</a:t>
            </a:fld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440FF9DB-A4F3-844C-FF5A-DED49CD9BCC7}"/>
              </a:ext>
            </a:extLst>
          </p:cNvPr>
          <p:cNvSpPr/>
          <p:nvPr/>
        </p:nvSpPr>
        <p:spPr>
          <a:xfrm>
            <a:off x="274320" y="804672"/>
            <a:ext cx="5394960" cy="1298448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8D1724D7-88EB-AC25-44FB-BFD4DB933344}"/>
              </a:ext>
            </a:extLst>
          </p:cNvPr>
          <p:cNvSpPr/>
          <p:nvPr/>
        </p:nvSpPr>
        <p:spPr>
          <a:xfrm>
            <a:off x="438912" y="1490472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A374D85F-F415-3859-BB9F-8C08126A5DAC}"/>
              </a:ext>
            </a:extLst>
          </p:cNvPr>
          <p:cNvSpPr/>
          <p:nvPr/>
        </p:nvSpPr>
        <p:spPr>
          <a:xfrm>
            <a:off x="1051560" y="914400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24/7 Autonomous Monitoring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21C4C05F-A71C-5DEE-72D3-F112EBAFCCC8}"/>
              </a:ext>
            </a:extLst>
          </p:cNvPr>
          <p:cNvSpPr/>
          <p:nvPr/>
        </p:nvSpPr>
        <p:spPr>
          <a:xfrm>
            <a:off x="1051560" y="1280160"/>
            <a:ext cx="438912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Continuous AI-driven surveillance of iPSC cultures with no researcher downtime required.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2EC2FAF1-83E1-0089-C5C4-43F9B7F51DE1}"/>
              </a:ext>
            </a:extLst>
          </p:cNvPr>
          <p:cNvSpPr/>
          <p:nvPr/>
        </p:nvSpPr>
        <p:spPr>
          <a:xfrm>
            <a:off x="274320" y="2212848"/>
            <a:ext cx="5394960" cy="1298448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FEADC608-5233-E100-64F2-18440E01CC60}"/>
              </a:ext>
            </a:extLst>
          </p:cNvPr>
          <p:cNvSpPr/>
          <p:nvPr/>
        </p:nvSpPr>
        <p:spPr>
          <a:xfrm>
            <a:off x="438912" y="2898648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53667385-30A0-0604-267C-D16709EA2A45}"/>
              </a:ext>
            </a:extLst>
          </p:cNvPr>
          <p:cNvSpPr/>
          <p:nvPr/>
        </p:nvSpPr>
        <p:spPr>
          <a:xfrm>
            <a:off x="1051560" y="2322576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Instant Mobile Alerts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7B33346A-A746-8724-E811-162A4A1F3318}"/>
              </a:ext>
            </a:extLst>
          </p:cNvPr>
          <p:cNvSpPr/>
          <p:nvPr/>
        </p:nvSpPr>
        <p:spPr>
          <a:xfrm>
            <a:off x="1051560" y="2688336"/>
            <a:ext cx="438912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Real-time push notifications sent directly to researcher phones the moment anomalies are detected.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111C608C-AD41-0C29-DF25-B08C31C332D8}"/>
              </a:ext>
            </a:extLst>
          </p:cNvPr>
          <p:cNvSpPr/>
          <p:nvPr/>
        </p:nvSpPr>
        <p:spPr>
          <a:xfrm>
            <a:off x="274320" y="3621024"/>
            <a:ext cx="5394960" cy="1298448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4C4E08DD-7D42-A249-EAA9-658412691164}"/>
              </a:ext>
            </a:extLst>
          </p:cNvPr>
          <p:cNvSpPr/>
          <p:nvPr/>
        </p:nvSpPr>
        <p:spPr>
          <a:xfrm>
            <a:off x="438912" y="4306824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647771A5-8CDB-8B4E-308A-1C763143A64E}"/>
              </a:ext>
            </a:extLst>
          </p:cNvPr>
          <p:cNvSpPr/>
          <p:nvPr/>
        </p:nvSpPr>
        <p:spPr>
          <a:xfrm>
            <a:off x="1051560" y="3730752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Objective Morphology Scoring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7C640BEA-2222-857B-4A18-D137B9A0700C}"/>
              </a:ext>
            </a:extLst>
          </p:cNvPr>
          <p:cNvSpPr/>
          <p:nvPr/>
        </p:nvSpPr>
        <p:spPr>
          <a:xfrm>
            <a:off x="1051560" y="4096512"/>
            <a:ext cx="438912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Eliminates subjective human assessment, delivering consistent and reproducible quality scores at scale.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21E14B21-7537-CD11-0420-C6EB53669E1E}"/>
              </a:ext>
            </a:extLst>
          </p:cNvPr>
          <p:cNvSpPr/>
          <p:nvPr/>
        </p:nvSpPr>
        <p:spPr>
          <a:xfrm>
            <a:off x="274320" y="5029200"/>
            <a:ext cx="5394960" cy="1298448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1" name="Text 28">
            <a:extLst>
              <a:ext uri="{FF2B5EF4-FFF2-40B4-BE49-F238E27FC236}">
                <a16:creationId xmlns:a16="http://schemas.microsoft.com/office/drawing/2014/main" id="{B221952E-EC03-8B03-BCEF-6054D385C579}"/>
              </a:ext>
            </a:extLst>
          </p:cNvPr>
          <p:cNvSpPr/>
          <p:nvPr/>
        </p:nvSpPr>
        <p:spPr>
          <a:xfrm>
            <a:off x="438912" y="571500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A27C5D45-C56F-2D7C-032A-253810CBE40F}"/>
              </a:ext>
            </a:extLst>
          </p:cNvPr>
          <p:cNvSpPr/>
          <p:nvPr/>
        </p:nvSpPr>
        <p:spPr>
          <a:xfrm>
            <a:off x="1051560" y="5138928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Digital Audit Trail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3" name="Text 30">
            <a:extLst>
              <a:ext uri="{FF2B5EF4-FFF2-40B4-BE49-F238E27FC236}">
                <a16:creationId xmlns:a16="http://schemas.microsoft.com/office/drawing/2014/main" id="{C65A0CBD-4CC1-E94B-A219-61F5E24CD689}"/>
              </a:ext>
            </a:extLst>
          </p:cNvPr>
          <p:cNvSpPr/>
          <p:nvPr/>
        </p:nvSpPr>
        <p:spPr>
          <a:xfrm>
            <a:off x="1051560" y="5504688"/>
            <a:ext cx="438912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Full traceability and compliance documentation generated automatically for every culture event.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4" name="Shape 31">
            <a:extLst>
              <a:ext uri="{FF2B5EF4-FFF2-40B4-BE49-F238E27FC236}">
                <a16:creationId xmlns:a16="http://schemas.microsoft.com/office/drawing/2014/main" id="{C5059EC7-AEBC-8CC8-7643-1470ADD5C600}"/>
              </a:ext>
            </a:extLst>
          </p:cNvPr>
          <p:cNvSpPr/>
          <p:nvPr/>
        </p:nvSpPr>
        <p:spPr>
          <a:xfrm>
            <a:off x="5943600" y="804672"/>
            <a:ext cx="5394960" cy="1298448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8" name="Text 35">
            <a:extLst>
              <a:ext uri="{FF2B5EF4-FFF2-40B4-BE49-F238E27FC236}">
                <a16:creationId xmlns:a16="http://schemas.microsoft.com/office/drawing/2014/main" id="{09C3D36B-C826-9A3F-2D86-196D4496AEA7}"/>
              </a:ext>
            </a:extLst>
          </p:cNvPr>
          <p:cNvSpPr/>
          <p:nvPr/>
        </p:nvSpPr>
        <p:spPr>
          <a:xfrm>
            <a:off x="6108192" y="1490472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9" name="Text 36">
            <a:extLst>
              <a:ext uri="{FF2B5EF4-FFF2-40B4-BE49-F238E27FC236}">
                <a16:creationId xmlns:a16="http://schemas.microsoft.com/office/drawing/2014/main" id="{1263B84A-A5B0-C1AC-6369-42F4B9ED9D34}"/>
              </a:ext>
            </a:extLst>
          </p:cNvPr>
          <p:cNvSpPr/>
          <p:nvPr/>
        </p:nvSpPr>
        <p:spPr>
          <a:xfrm>
            <a:off x="6720840" y="914400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Less Manual Work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40" name="Text 37">
            <a:extLst>
              <a:ext uri="{FF2B5EF4-FFF2-40B4-BE49-F238E27FC236}">
                <a16:creationId xmlns:a16="http://schemas.microsoft.com/office/drawing/2014/main" id="{D7985D0C-D763-470B-F3B2-03BC53EB5792}"/>
              </a:ext>
            </a:extLst>
          </p:cNvPr>
          <p:cNvSpPr/>
          <p:nvPr/>
        </p:nvSpPr>
        <p:spPr>
          <a:xfrm>
            <a:off x="6720840" y="1280160"/>
            <a:ext cx="438912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Drastically reduces hours spent on manual monitoring, freeing researchers for high-value scientific work.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41" name="Shape 38">
            <a:extLst>
              <a:ext uri="{FF2B5EF4-FFF2-40B4-BE49-F238E27FC236}">
                <a16:creationId xmlns:a16="http://schemas.microsoft.com/office/drawing/2014/main" id="{66AC0E95-C1FC-BB8E-91CE-F99CBD021F29}"/>
              </a:ext>
            </a:extLst>
          </p:cNvPr>
          <p:cNvSpPr/>
          <p:nvPr/>
        </p:nvSpPr>
        <p:spPr>
          <a:xfrm>
            <a:off x="5943600" y="2212848"/>
            <a:ext cx="5394960" cy="1298448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45" name="Text 42">
            <a:extLst>
              <a:ext uri="{FF2B5EF4-FFF2-40B4-BE49-F238E27FC236}">
                <a16:creationId xmlns:a16="http://schemas.microsoft.com/office/drawing/2014/main" id="{36F1D020-E7AD-D919-8499-F181FCE56D29}"/>
              </a:ext>
            </a:extLst>
          </p:cNvPr>
          <p:cNvSpPr/>
          <p:nvPr/>
        </p:nvSpPr>
        <p:spPr>
          <a:xfrm>
            <a:off x="6108192" y="2898648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46" name="Text 43">
            <a:extLst>
              <a:ext uri="{FF2B5EF4-FFF2-40B4-BE49-F238E27FC236}">
                <a16:creationId xmlns:a16="http://schemas.microsoft.com/office/drawing/2014/main" id="{F54CC4AB-5200-8652-5E76-1D2900D2AD8B}"/>
              </a:ext>
            </a:extLst>
          </p:cNvPr>
          <p:cNvSpPr/>
          <p:nvPr/>
        </p:nvSpPr>
        <p:spPr>
          <a:xfrm>
            <a:off x="6720840" y="2322576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Stage Troubleshooting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47" name="Text 44">
            <a:extLst>
              <a:ext uri="{FF2B5EF4-FFF2-40B4-BE49-F238E27FC236}">
                <a16:creationId xmlns:a16="http://schemas.microsoft.com/office/drawing/2014/main" id="{1FA17E50-92D4-D852-C4FE-ADB40F07B8D5}"/>
              </a:ext>
            </a:extLst>
          </p:cNvPr>
          <p:cNvSpPr/>
          <p:nvPr/>
        </p:nvSpPr>
        <p:spPr>
          <a:xfrm>
            <a:off x="6720840" y="2688336"/>
            <a:ext cx="438912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AI-guided diagnostics pinpoint differentiation stage issues early before they cascade into loss.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48" name="Shape 45">
            <a:extLst>
              <a:ext uri="{FF2B5EF4-FFF2-40B4-BE49-F238E27FC236}">
                <a16:creationId xmlns:a16="http://schemas.microsoft.com/office/drawing/2014/main" id="{42345337-DA19-55FB-E0A5-556AA291E655}"/>
              </a:ext>
            </a:extLst>
          </p:cNvPr>
          <p:cNvSpPr/>
          <p:nvPr/>
        </p:nvSpPr>
        <p:spPr>
          <a:xfrm>
            <a:off x="5943600" y="3621024"/>
            <a:ext cx="5394960" cy="1298448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52" name="Text 49">
            <a:extLst>
              <a:ext uri="{FF2B5EF4-FFF2-40B4-BE49-F238E27FC236}">
                <a16:creationId xmlns:a16="http://schemas.microsoft.com/office/drawing/2014/main" id="{29FF3CBF-5EFA-7308-6EE8-C06DF13DDCC3}"/>
              </a:ext>
            </a:extLst>
          </p:cNvPr>
          <p:cNvSpPr/>
          <p:nvPr/>
        </p:nvSpPr>
        <p:spPr>
          <a:xfrm>
            <a:off x="6108192" y="4306824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53" name="Text 50">
            <a:extLst>
              <a:ext uri="{FF2B5EF4-FFF2-40B4-BE49-F238E27FC236}">
                <a16:creationId xmlns:a16="http://schemas.microsoft.com/office/drawing/2014/main" id="{AFD1FB8F-0540-75DC-65FF-A8D76452D3AC}"/>
              </a:ext>
            </a:extLst>
          </p:cNvPr>
          <p:cNvSpPr/>
          <p:nvPr/>
        </p:nvSpPr>
        <p:spPr>
          <a:xfrm>
            <a:off x="6720840" y="3730752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Eliminates Overnight Batch Loss</a:t>
            </a:r>
            <a:endParaRPr lang="en-US" sz="12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54" name="Text 51">
            <a:extLst>
              <a:ext uri="{FF2B5EF4-FFF2-40B4-BE49-F238E27FC236}">
                <a16:creationId xmlns:a16="http://schemas.microsoft.com/office/drawing/2014/main" id="{541E710C-86C7-EDFB-8338-F428316570C9}"/>
              </a:ext>
            </a:extLst>
          </p:cNvPr>
          <p:cNvSpPr/>
          <p:nvPr/>
        </p:nvSpPr>
        <p:spPr>
          <a:xfrm>
            <a:off x="6720840" y="4096512"/>
            <a:ext cx="438912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Catches critical culture failures during unstaffed hours, preventing costly and time-consuming batch restarts.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55" name="Shape 52">
            <a:extLst>
              <a:ext uri="{FF2B5EF4-FFF2-40B4-BE49-F238E27FC236}">
                <a16:creationId xmlns:a16="http://schemas.microsoft.com/office/drawing/2014/main" id="{0C393EDA-367F-E89F-F853-5C5947E5630F}"/>
              </a:ext>
            </a:extLst>
          </p:cNvPr>
          <p:cNvSpPr/>
          <p:nvPr/>
        </p:nvSpPr>
        <p:spPr>
          <a:xfrm>
            <a:off x="5943600" y="5029200"/>
            <a:ext cx="5394960" cy="1554480"/>
          </a:xfrm>
          <a:prstGeom prst="rect">
            <a:avLst/>
          </a:prstGeom>
          <a:noFill/>
          <a:ln w="57150">
            <a:solidFill>
              <a:srgbClr val="D05400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56" name="Text 53">
            <a:extLst>
              <a:ext uri="{FF2B5EF4-FFF2-40B4-BE49-F238E27FC236}">
                <a16:creationId xmlns:a16="http://schemas.microsoft.com/office/drawing/2014/main" id="{3E6299A8-2A53-05E1-6B27-A908ACB61330}"/>
              </a:ext>
            </a:extLst>
          </p:cNvPr>
          <p:cNvSpPr/>
          <p:nvPr/>
        </p:nvSpPr>
        <p:spPr>
          <a:xfrm>
            <a:off x="6126480" y="5166360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2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CORE MISSION</a:t>
            </a:r>
            <a:endParaRPr lang="en-US" sz="20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57" name="Text 54">
            <a:extLst>
              <a:ext uri="{FF2B5EF4-FFF2-40B4-BE49-F238E27FC236}">
                <a16:creationId xmlns:a16="http://schemas.microsoft.com/office/drawing/2014/main" id="{8F2CAF2F-D602-0C02-FB12-2A4F1047B868}"/>
              </a:ext>
            </a:extLst>
          </p:cNvPr>
          <p:cNvSpPr/>
          <p:nvPr/>
        </p:nvSpPr>
        <p:spPr>
          <a:xfrm>
            <a:off x="6126480" y="5468112"/>
            <a:ext cx="5029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Empower iPSC researchers with AI-powered 24/7 quality monitoring that eliminates human error, reduces costs, and accelerates cell therapy development.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CC58F-BEFD-430C-FF7D-939C5B200BE7}"/>
              </a:ext>
            </a:extLst>
          </p:cNvPr>
          <p:cNvSpPr txBox="1"/>
          <p:nvPr/>
        </p:nvSpPr>
        <p:spPr>
          <a:xfrm>
            <a:off x="274320" y="2613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kern="0" spc="300" dirty="0">
                <a:solidFill>
                  <a:srgbClr val="003366"/>
                </a:solidFill>
                <a:latin typeface="Playfair Display" panose="00000500000000000000" pitchFamily="2" charset="0"/>
                <a:ea typeface="Calibri" pitchFamily="34" charset="-122"/>
                <a:cs typeface="Calibri" pitchFamily="34" charset="-120"/>
              </a:rPr>
              <a:t>VALUE PROPOSITIONS</a:t>
            </a:r>
            <a:endParaRPr lang="en-US" sz="18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F29962-1199-A7AA-F0C8-640CF2B80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CAE3B-585E-E3F8-784A-AB92CFA0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solidFill>
                  <a:srgbClr val="003366"/>
                </a:solidFill>
                <a:latin typeface="Playfair Display" panose="00000500000000000000" pitchFamily="2" charset="0"/>
              </a:rPr>
              <a:t>12</a:t>
            </a:fld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7C61F526-EC64-BDD0-BAFC-F9B2AB14C7EE}"/>
              </a:ext>
            </a:extLst>
          </p:cNvPr>
          <p:cNvSpPr/>
          <p:nvPr/>
        </p:nvSpPr>
        <p:spPr>
          <a:xfrm>
            <a:off x="436815" y="436815"/>
            <a:ext cx="6466905" cy="45717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-94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Initial system feedback:</a:t>
            </a:r>
            <a:endParaRPr lang="en-US" sz="3600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DDE1A1-BEEE-43D8-1300-535C3D99F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31767"/>
              </p:ext>
            </p:extLst>
          </p:nvPr>
        </p:nvGraphicFramePr>
        <p:xfrm>
          <a:off x="340128" y="1809981"/>
          <a:ext cx="11353799" cy="3718560"/>
        </p:xfrm>
        <a:graphic>
          <a:graphicData uri="http://schemas.openxmlformats.org/drawingml/2006/table">
            <a:tbl>
              <a:tblPr/>
              <a:tblGrid>
                <a:gridCol w="2524992">
                  <a:extLst>
                    <a:ext uri="{9D8B030D-6E8A-4147-A177-3AD203B41FA5}">
                      <a16:colId xmlns:a16="http://schemas.microsoft.com/office/drawing/2014/main" val="3900644317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615613634"/>
                    </a:ext>
                  </a:extLst>
                </a:gridCol>
                <a:gridCol w="5643647">
                  <a:extLst>
                    <a:ext uri="{9D8B030D-6E8A-4147-A177-3AD203B41FA5}">
                      <a16:colId xmlns:a16="http://schemas.microsoft.com/office/drawing/2014/main" val="828822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Feature</a:t>
                      </a:r>
                      <a:endParaRPr lang="en-US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Current State (MVP)</a:t>
                      </a:r>
                      <a:endParaRPr lang="en-US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Future State</a:t>
                      </a:r>
                      <a:endParaRPr lang="en-US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341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Analysis</a:t>
                      </a:r>
                      <a:endParaRPr lang="en-US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Reactive (based on images) </a:t>
                      </a: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Predictive</a:t>
                      </a: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(time-based simulations)</a:t>
                      </a:r>
                    </a:p>
                    <a:p>
                      <a:pPr rtl="0">
                        <a:buNone/>
                      </a:pP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The system will utilize to forecast culture.</a:t>
                      </a:r>
                    </a:p>
                  </a:txBody>
                  <a:tcPr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531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Cell Variety</a:t>
                      </a:r>
                      <a:endParaRPr lang="en-US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iPSC-focused </a:t>
                      </a: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Multi-Line</a:t>
                      </a:r>
                      <a:r>
                        <a:rPr lang="en-US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(MSCs, Primary cells, etc.)</a:t>
                      </a:r>
                    </a:p>
                  </a:txBody>
                  <a:tcPr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984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Hardware</a:t>
                      </a:r>
                      <a:endParaRPr lang="en-US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Requires continuous visual input</a:t>
                      </a: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Virtual Monitoring</a:t>
                      </a: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(Software-only prediction)</a:t>
                      </a:r>
                    </a:p>
                  </a:txBody>
                  <a:tcPr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045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Accuracy</a:t>
                      </a:r>
                      <a:endParaRPr lang="en-US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Subjective/Learning </a:t>
                      </a:r>
                    </a:p>
                  </a:txBody>
                  <a:tcPr marR="114300"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High-Precision</a:t>
                      </a: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(via researcher feedback loop, </a:t>
                      </a:r>
                      <a:r>
                        <a:rPr lang="en-US" dirty="0" err="1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personlized</a:t>
                      </a:r>
                      <a:r>
                        <a:rPr lang="en-US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) </a:t>
                      </a:r>
                    </a:p>
                  </a:txBody>
                  <a:tcPr marT="152400" marB="152400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6583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FD1432-A4D6-DEF1-2470-4185B1D8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9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456440" y="172121"/>
            <a:ext cx="11049000" cy="6572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Playfair Display" panose="00000500000000000000" pitchFamily="2" charset="0"/>
                <a:ea typeface="Playfair Display" pitchFamily="34" charset="-122"/>
                <a:cs typeface="Playfair Display" pitchFamily="34" charset="-120"/>
              </a:rPr>
              <a:t>Market Opportunity</a:t>
            </a:r>
            <a:endParaRPr lang="en-US" sz="3600" dirty="0">
              <a:latin typeface="Playfair Display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1FDF6-363E-C9E4-6394-C7D3B2D2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latin typeface="Playfair Display" panose="00000500000000000000" pitchFamily="2" charset="0"/>
              </a:rPr>
              <a:t>13</a:t>
            </a:fld>
            <a:endParaRPr lang="en-US">
              <a:latin typeface="Playfair Display" panose="000005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200A6B-4D85-04A0-AA54-4A15ADC8B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6691"/>
              </p:ext>
            </p:extLst>
          </p:nvPr>
        </p:nvGraphicFramePr>
        <p:xfrm>
          <a:off x="456440" y="1046309"/>
          <a:ext cx="11049000" cy="5009221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:a16="http://schemas.microsoft.com/office/drawing/2014/main" val="301014603"/>
                    </a:ext>
                  </a:extLst>
                </a:gridCol>
                <a:gridCol w="5769100">
                  <a:extLst>
                    <a:ext uri="{9D8B030D-6E8A-4147-A177-3AD203B41FA5}">
                      <a16:colId xmlns:a16="http://schemas.microsoft.com/office/drawing/2014/main" val="4069808899"/>
                    </a:ext>
                  </a:extLst>
                </a:gridCol>
                <a:gridCol w="1736600">
                  <a:extLst>
                    <a:ext uri="{9D8B030D-6E8A-4147-A177-3AD203B41FA5}">
                      <a16:colId xmlns:a16="http://schemas.microsoft.com/office/drawing/2014/main" val="3976249877"/>
                    </a:ext>
                  </a:extLst>
                </a:gridCol>
              </a:tblGrid>
              <a:tr h="622958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Segment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Definition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Estimated Market Size (2024-2025)</a:t>
                      </a:r>
                      <a:endParaRPr lang="en-US" sz="160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L="61867" marR="61867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6406"/>
                  </a:ext>
                </a:extLst>
              </a:tr>
              <a:tr h="1223668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TAM</a:t>
                      </a: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(Total Addressable Market)</a:t>
                      </a: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Global Induced Pluripotent Stem Cell (iPSC) Market.</a:t>
                      </a: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the total global demand for iPSC technologies, including clinical and research applications.</a:t>
                      </a: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$1.7B – $2.0B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L="61867" marR="61867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634681"/>
                  </a:ext>
                </a:extLst>
              </a:tr>
              <a:tr h="1624141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SAM</a:t>
                      </a: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(Serviceable Addressable Market)</a:t>
                      </a: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Regenerative Medicine &amp; Cell Culture Monitoring Tools.</a:t>
                      </a: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This focuses on the specific sub-sector of researchers and companies that use automated monitoring and analysis tools</a:t>
                      </a: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$13.8B – $25.7B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L="61867" marR="61867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235165"/>
                  </a:ext>
                </a:extLst>
              </a:tr>
              <a:tr h="1223668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SOM</a:t>
                      </a: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(Serviceable Obtainable Market)</a:t>
                      </a: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Academic &amp; Mid-Size Biotech iPSC Core Facilities.</a:t>
                      </a: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 Early Adopter  market. Targeting the ~1,500 specialized iPSC labs globally.</a:t>
                      </a:r>
                    </a:p>
                  </a:txBody>
                  <a:tcPr marL="61867" marR="77334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$15M – $35M</a:t>
                      </a: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Playfair Display" panose="00000500000000000000" pitchFamily="2" charset="0"/>
                        </a:rPr>
                        <a:t> </a:t>
                      </a:r>
                    </a:p>
                    <a:p>
                      <a:pPr rtl="0">
                        <a:buNone/>
                      </a:pP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Playfair Display" panose="00000500000000000000" pitchFamily="2" charset="0"/>
                      </a:endParaRPr>
                    </a:p>
                  </a:txBody>
                  <a:tcPr marL="61867" marR="61867" marT="103112" marB="103112" anchor="ctr">
                    <a:lnL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3977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C44812-2BC5-447C-8B2A-171729FC01DC}"/>
              </a:ext>
            </a:extLst>
          </p:cNvPr>
          <p:cNvSpPr txBox="1"/>
          <p:nvPr/>
        </p:nvSpPr>
        <p:spPr>
          <a:xfrm>
            <a:off x="9448800" y="63563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Playfair Display" panose="00000500000000000000" pitchFamily="2" charset="0"/>
                <a:hlinkClick r:id="rId3"/>
              </a:rPr>
              <a:t>https://www.biospace.com</a:t>
            </a:r>
            <a:endParaRPr lang="en-US" sz="800" dirty="0">
              <a:latin typeface="Playfair Display" panose="00000500000000000000" pitchFamily="2" charset="0"/>
            </a:endParaRPr>
          </a:p>
          <a:p>
            <a:r>
              <a:rPr lang="en-US" sz="800" dirty="0">
                <a:latin typeface="Playfair Display" panose="00000500000000000000" pitchFamily="2" charset="0"/>
                <a:hlinkClick r:id="rId4"/>
              </a:rPr>
              <a:t>https://straitsresearch.com</a:t>
            </a:r>
            <a:endParaRPr lang="en-US" sz="800" dirty="0">
              <a:latin typeface="Playfair Display" panose="00000500000000000000" pitchFamily="2" charset="0"/>
            </a:endParaRPr>
          </a:p>
          <a:p>
            <a:r>
              <a:rPr lang="en-US" sz="800" dirty="0">
                <a:latin typeface="Playfair Display" panose="00000500000000000000" pitchFamily="2" charset="0"/>
                <a:hlinkClick r:id="rId5"/>
              </a:rPr>
              <a:t>https://www.towardshealthcare.com</a:t>
            </a:r>
            <a:endParaRPr lang="en-US" sz="800" dirty="0">
              <a:latin typeface="Playfair Display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96907-54E3-11AE-57DC-69706AAC1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475488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>
              <a:latin typeface="Playfair Display" panose="000005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71272" y="0"/>
            <a:ext cx="5029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The Business Model</a:t>
            </a:r>
            <a:endParaRPr lang="en-US" sz="2200" dirty="0">
              <a:latin typeface="Playfair Display" panose="00000500000000000000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501640" y="36576"/>
            <a:ext cx="1600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Playfair Display" panose="00000500000000000000" pitchFamily="2" charset="0"/>
              </a:rPr>
              <a:t>Designed for:</a:t>
            </a:r>
          </a:p>
        </p:txBody>
      </p:sp>
      <p:sp>
        <p:nvSpPr>
          <p:cNvPr id="5" name="Text 3"/>
          <p:cNvSpPr/>
          <p:nvPr/>
        </p:nvSpPr>
        <p:spPr>
          <a:xfrm>
            <a:off x="5501640" y="219456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CellGuard AI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129272" y="36576"/>
            <a:ext cx="0" cy="40233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600">
              <a:ln w="38100">
                <a:solidFill>
                  <a:sysClr val="windowText" lastClr="000000"/>
                </a:solidFill>
              </a:ln>
              <a:latin typeface="Playfair Display" panose="00000500000000000000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165848" y="36576"/>
            <a:ext cx="1600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Playfair Display" panose="00000500000000000000" pitchFamily="2" charset="0"/>
              </a:rPr>
              <a:t>Designed by:</a:t>
            </a:r>
          </a:p>
        </p:txBody>
      </p:sp>
      <p:sp>
        <p:nvSpPr>
          <p:cNvPr id="8" name="Text 6"/>
          <p:cNvSpPr/>
          <p:nvPr/>
        </p:nvSpPr>
        <p:spPr>
          <a:xfrm>
            <a:off x="7165848" y="219456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Zinab Idris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793480" y="36576"/>
            <a:ext cx="0" cy="40233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600">
              <a:ln w="38100">
                <a:solidFill>
                  <a:sysClr val="windowText" lastClr="000000"/>
                </a:solidFill>
              </a:ln>
              <a:latin typeface="Playfair Display" panose="00000500000000000000" pitchFamily="2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830056" y="36576"/>
            <a:ext cx="1600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Playfair Display" panose="00000500000000000000" pitchFamily="2" charset="0"/>
              </a:rPr>
              <a:t>Date:</a:t>
            </a:r>
          </a:p>
        </p:txBody>
      </p:sp>
      <p:sp>
        <p:nvSpPr>
          <p:cNvPr id="11" name="Text 9"/>
          <p:cNvSpPr/>
          <p:nvPr/>
        </p:nvSpPr>
        <p:spPr>
          <a:xfrm>
            <a:off x="8830056" y="219456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2026–2028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0457688" y="36576"/>
            <a:ext cx="0" cy="40233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600">
              <a:ln w="38100">
                <a:solidFill>
                  <a:sysClr val="windowText" lastClr="000000"/>
                </a:solidFill>
              </a:ln>
              <a:latin typeface="Playfair Display" panose="00000500000000000000" pitchFamily="2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94264" y="36576"/>
            <a:ext cx="1600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Playfair Display" panose="00000500000000000000" pitchFamily="2" charset="0"/>
              </a:rPr>
              <a:t>Version:</a:t>
            </a:r>
          </a:p>
        </p:txBody>
      </p:sp>
      <p:sp>
        <p:nvSpPr>
          <p:cNvPr id="14" name="Text 12"/>
          <p:cNvSpPr/>
          <p:nvPr/>
        </p:nvSpPr>
        <p:spPr>
          <a:xfrm>
            <a:off x="10494264" y="219456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MVP 1.0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0" y="512064"/>
            <a:ext cx="2518867" cy="4498848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0" y="512064"/>
            <a:ext cx="2518867" cy="274320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25552" y="539496"/>
            <a:ext cx="227502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Key Partnerships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-18289" y="1674876"/>
            <a:ext cx="2537155" cy="2642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iPSC core labs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Biotech &amp; pharma orgs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Cloud providers 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Sensors &amp; camera</a:t>
            </a: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 STEMCELL Technologies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hospital research nets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FDA regulatory consultants</a:t>
            </a:r>
            <a:endParaRPr lang="en-US" sz="1500" dirty="0">
              <a:latin typeface="Playfair Display" panose="00000500000000000000" pitchFamily="2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2546299" y="597408"/>
            <a:ext cx="2384755" cy="2386584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2518867" y="512064"/>
            <a:ext cx="2384755" cy="310896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610307" y="539496"/>
            <a:ext cx="227502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Key Activities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582874" y="990600"/>
            <a:ext cx="2329891" cy="1673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model training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hardware integration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dashboard development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Researcher training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Regulatory prep</a:t>
            </a:r>
            <a:endParaRPr lang="en-US" sz="1500" dirty="0">
              <a:latin typeface="Playfair Display" panose="00000500000000000000" pitchFamily="2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2518867" y="2898648"/>
            <a:ext cx="2384755" cy="2112264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2518867" y="2898648"/>
            <a:ext cx="2384755" cy="310896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610307" y="2926080"/>
            <a:ext cx="227502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Key Resources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2537154" y="3276600"/>
            <a:ext cx="2275027" cy="1727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iPSC morphology AI models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Edge hardware kits</a:t>
            </a: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cloud AI backend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Curated iPSC dataset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Lab partnership</a:t>
            </a:r>
            <a:endParaRPr lang="en-US" sz="1500" dirty="0">
              <a:latin typeface="Playfair Display" panose="00000500000000000000" pitchFamily="2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903622" y="512064"/>
            <a:ext cx="2384755" cy="310896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7288378" y="512064"/>
            <a:ext cx="2384755" cy="2386584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288378" y="512064"/>
            <a:ext cx="2384755" cy="310896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7379818" y="539496"/>
            <a:ext cx="227502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Customer Relationships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7261419" y="890928"/>
            <a:ext cx="2384755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lab onboarding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Researcher training</a:t>
            </a: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 Continuous SaaS updates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AI model </a:t>
            </a:r>
            <a:r>
              <a:rPr lang="en-US" sz="1500" dirty="0" err="1">
                <a:solidFill>
                  <a:srgbClr val="1E293B"/>
                </a:solidFill>
                <a:latin typeface="Playfair Display" panose="00000500000000000000" pitchFamily="2" charset="0"/>
              </a:rPr>
              <a:t>personalisation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In-app troubleshoot</a:t>
            </a:r>
            <a:endParaRPr lang="en-US" sz="1500" dirty="0">
              <a:latin typeface="Playfair Display" panose="00000500000000000000" pitchFamily="2" charset="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7288378" y="2898648"/>
            <a:ext cx="2384755" cy="2112264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7288378" y="2898648"/>
            <a:ext cx="2384755" cy="310896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7379818" y="2926080"/>
            <a:ext cx="227502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Channels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7379818" y="3264408"/>
            <a:ext cx="2183587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Direct sales to lab 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Biotech conferences</a:t>
            </a: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 Academic publication network</a:t>
            </a:r>
            <a:endParaRPr lang="en-US" sz="15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dirty="0">
                <a:solidFill>
                  <a:srgbClr val="1E293B"/>
                </a:solidFill>
                <a:latin typeface="Playfair Display" panose="00000500000000000000" pitchFamily="2" charset="0"/>
              </a:rPr>
              <a:t>LinkedIn biotech community</a:t>
            </a:r>
            <a:endParaRPr lang="en-US" sz="1500" dirty="0">
              <a:latin typeface="Playfair Display" panose="00000500000000000000" pitchFamily="2" charset="0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9673133" y="512064"/>
            <a:ext cx="2518867" cy="4498848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9673133" y="512064"/>
            <a:ext cx="2518867" cy="301752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9764573" y="539496"/>
            <a:ext cx="227502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Customer Segments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9734566" y="1790700"/>
            <a:ext cx="2427427" cy="2551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b="1" dirty="0">
                <a:solidFill>
                  <a:srgbClr val="1E293B"/>
                </a:solidFill>
                <a:latin typeface="Playfair Display" panose="00000500000000000000" pitchFamily="2" charset="0"/>
              </a:rPr>
              <a:t>Academic iPSC core facilities</a:t>
            </a:r>
            <a:endParaRPr lang="en-US" sz="1500" b="1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b="1" dirty="0">
                <a:solidFill>
                  <a:srgbClr val="1E293B"/>
                </a:solidFill>
                <a:latin typeface="Playfair Display" panose="00000500000000000000" pitchFamily="2" charset="0"/>
              </a:rPr>
              <a:t>biotech cell therapy</a:t>
            </a:r>
            <a:endParaRPr lang="en-US" sz="1500" b="1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b="1" dirty="0">
                <a:solidFill>
                  <a:srgbClr val="1E293B"/>
                </a:solidFill>
                <a:latin typeface="Playfair Display" panose="00000500000000000000" pitchFamily="2" charset="0"/>
              </a:rPr>
              <a:t>pharma R&amp;D departments</a:t>
            </a:r>
            <a:endParaRPr lang="en-US" sz="1500" b="1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b="1" dirty="0">
                <a:solidFill>
                  <a:srgbClr val="1E293B"/>
                </a:solidFill>
                <a:latin typeface="Playfair Display" panose="00000500000000000000" pitchFamily="2" charset="0"/>
              </a:rPr>
              <a:t>Research Orgs </a:t>
            </a: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b="1" dirty="0">
                <a:solidFill>
                  <a:srgbClr val="1E293B"/>
                </a:solidFill>
                <a:latin typeface="Playfair Display" panose="00000500000000000000" pitchFamily="2" charset="0"/>
              </a:rPr>
              <a:t>research labs</a:t>
            </a:r>
            <a:endParaRPr lang="en-US" sz="1500" b="1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500" b="1" dirty="0">
                <a:solidFill>
                  <a:srgbClr val="1E293B"/>
                </a:solidFill>
                <a:latin typeface="Playfair Display" panose="00000500000000000000" pitchFamily="2" charset="0"/>
              </a:rPr>
              <a:t>Hospital translational research</a:t>
            </a:r>
            <a:endParaRPr lang="en-US" sz="1500" b="1" dirty="0">
              <a:latin typeface="Playfair Display" panose="00000500000000000000" pitchFamily="2" charset="0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0" y="5033772"/>
            <a:ext cx="6077712" cy="1824228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0" y="5033772"/>
            <a:ext cx="6077712" cy="324000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207264" y="5061204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Cost Structure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207264" y="5399532"/>
            <a:ext cx="5760720" cy="1458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AI model development — 50%</a:t>
            </a:r>
            <a:endParaRPr lang="en-US" sz="16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Hardware Integration Support — 10%</a:t>
            </a: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Cloud AI inference &amp; storage — 15%</a:t>
            </a:r>
            <a:endParaRPr lang="en-US" sz="16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Sales, marketing &amp; conferences — 18%</a:t>
            </a:r>
            <a:endParaRPr lang="en-US" sz="16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legal &amp; regulatory — 7%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6077712" y="5033772"/>
            <a:ext cx="6114288" cy="1824228"/>
          </a:xfrm>
          <a:prstGeom prst="rect">
            <a:avLst/>
          </a:prstGeom>
          <a:solidFill>
            <a:srgbClr val="F9FAF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48" name="Shape 46"/>
          <p:cNvSpPr/>
          <p:nvPr/>
        </p:nvSpPr>
        <p:spPr>
          <a:xfrm>
            <a:off x="6077712" y="5033772"/>
            <a:ext cx="6114288" cy="324000"/>
          </a:xfrm>
          <a:prstGeom prst="rect">
            <a:avLst/>
          </a:prstGeom>
          <a:solidFill>
            <a:srgbClr val="D05400"/>
          </a:solidFill>
          <a:ln w="12700">
            <a:noFill/>
            <a:prstDash val="solid"/>
          </a:ln>
        </p:spPr>
        <p:txBody>
          <a:bodyPr/>
          <a:lstStyle/>
          <a:p>
            <a:endParaRPr lang="en-US" sz="1600">
              <a:latin typeface="Playfair Display" panose="00000500000000000000" pitchFamily="2" charset="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6169152" y="5061204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Playfair Display" panose="00000500000000000000" pitchFamily="2" charset="0"/>
              </a:rPr>
              <a:t>Revenue Streams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6169152" y="5399532"/>
            <a:ext cx="6769608" cy="1421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Implementation &amp; Integration Fee ($1,500 - $3,000).</a:t>
            </a: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subscription (recurring): $200–$500 / lab / month</a:t>
            </a:r>
            <a:endParaRPr lang="en-US" sz="16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Enterprise (annual): $15K–$50K / year</a:t>
            </a:r>
            <a:endParaRPr lang="en-US" sz="1600" dirty="0">
              <a:latin typeface="Playfair Display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buSzPct val="100000"/>
              <a:buChar char="▸"/>
            </a:pPr>
            <a:r>
              <a:rPr lang="en-US" sz="1600" dirty="0">
                <a:solidFill>
                  <a:srgbClr val="1E293B"/>
                </a:solidFill>
                <a:latin typeface="Playfair Display" panose="00000500000000000000" pitchFamily="2" charset="0"/>
              </a:rPr>
              <a:t>Professional services: $5K–$20K per project</a:t>
            </a:r>
            <a:endParaRPr lang="en-US" sz="1600" dirty="0">
              <a:latin typeface="Playfair Display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224DE-5D91-CF88-03FD-AA776E583F32}"/>
              </a:ext>
            </a:extLst>
          </p:cNvPr>
          <p:cNvSpPr txBox="1"/>
          <p:nvPr/>
        </p:nvSpPr>
        <p:spPr>
          <a:xfrm>
            <a:off x="5044440" y="1143000"/>
            <a:ext cx="2121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E293B"/>
                </a:solidFill>
                <a:latin typeface="Playfair Display" panose="00000500000000000000" pitchFamily="2" charset="0"/>
              </a:rPr>
              <a:t>Payback Period: &lt; 1 Month Net Annual Value: $117,700 per lab Labor Efficiency Gain: 16 hours/week per researcher Cost vs. Risk: The annual cost ($7.3k).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571500"/>
            <a:ext cx="11049000" cy="5715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586537" y="615405"/>
            <a:ext cx="8395663" cy="8096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3366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Future of iPSC Culture</a:t>
            </a:r>
            <a:endParaRPr lang="en-US" sz="4800" dirty="0"/>
          </a:p>
        </p:txBody>
      </p:sp>
      <p:sp>
        <p:nvSpPr>
          <p:cNvPr id="7" name="Text 1"/>
          <p:cNvSpPr/>
          <p:nvPr/>
        </p:nvSpPr>
        <p:spPr>
          <a:xfrm>
            <a:off x="3101340" y="1415685"/>
            <a:ext cx="4777740" cy="4266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400" dirty="0">
                <a:solidFill>
                  <a:srgbClr val="00336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An AI Co-Scientist in Every Lab </a:t>
            </a:r>
            <a:endParaRPr lang="en-US" sz="2400" dirty="0"/>
          </a:p>
        </p:txBody>
      </p:sp>
      <p:sp>
        <p:nvSpPr>
          <p:cNvPr id="8" name="Text 2"/>
          <p:cNvSpPr/>
          <p:nvPr/>
        </p:nvSpPr>
        <p:spPr>
          <a:xfrm>
            <a:off x="2602230" y="1811925"/>
            <a:ext cx="5775960" cy="6019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800" b="1" dirty="0">
                <a:solidFill>
                  <a:srgbClr val="00336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Join our mission to automate precision cell therapy.</a:t>
            </a:r>
            <a:endParaRPr lang="en-US" sz="1800" b="1" dirty="0">
              <a:solidFill>
                <a:srgbClr val="00336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0D5C8-8970-4BB4-C395-4D22CDA32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4339353" y="4843161"/>
            <a:ext cx="2890030" cy="7729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28D64-6830-4C17-6463-25D5F454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/>
              <a:t>15</a:t>
            </a:fld>
            <a:endParaRPr lang="en-US"/>
          </a:p>
        </p:txBody>
      </p:sp>
      <p:pic>
        <p:nvPicPr>
          <p:cNvPr id="26" name="Image 7" descr="preencoded.png">
            <a:extLst>
              <a:ext uri="{FF2B5EF4-FFF2-40B4-BE49-F238E27FC236}">
                <a16:creationId xmlns:a16="http://schemas.microsoft.com/office/drawing/2014/main" id="{9A9DAAFC-B180-D279-6532-1B144AB6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340" y="2720101"/>
            <a:ext cx="2263080" cy="1724025"/>
          </a:xfrm>
          <a:prstGeom prst="rect">
            <a:avLst/>
          </a:prstGeom>
        </p:spPr>
      </p:pic>
      <p:pic>
        <p:nvPicPr>
          <p:cNvPr id="27" name="Image 8" descr="preencoded.png">
            <a:extLst>
              <a:ext uri="{FF2B5EF4-FFF2-40B4-BE49-F238E27FC236}">
                <a16:creationId xmlns:a16="http://schemas.microsoft.com/office/drawing/2014/main" id="{BB2591A8-A572-6842-1FFC-7947E592F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2930" y="2720101"/>
            <a:ext cx="2263080" cy="1724025"/>
          </a:xfrm>
          <a:prstGeom prst="rect">
            <a:avLst/>
          </a:prstGeom>
        </p:spPr>
      </p:pic>
      <p:pic>
        <p:nvPicPr>
          <p:cNvPr id="28" name="Image 9" descr="preencoded.png">
            <a:extLst>
              <a:ext uri="{FF2B5EF4-FFF2-40B4-BE49-F238E27FC236}">
                <a16:creationId xmlns:a16="http://schemas.microsoft.com/office/drawing/2014/main" id="{D1B6D250-7DED-365B-4DAD-872378CB2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7520" y="2720101"/>
            <a:ext cx="2263080" cy="1724025"/>
          </a:xfrm>
          <a:prstGeom prst="rect">
            <a:avLst/>
          </a:prstGeom>
        </p:spPr>
      </p:pic>
      <p:pic>
        <p:nvPicPr>
          <p:cNvPr id="29" name="Image 10" descr="preencoded.png">
            <a:extLst>
              <a:ext uri="{FF2B5EF4-FFF2-40B4-BE49-F238E27FC236}">
                <a16:creationId xmlns:a16="http://schemas.microsoft.com/office/drawing/2014/main" id="{A91DE0D1-0DC3-8C9B-4C6F-F6E5408C7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2111" y="2720101"/>
            <a:ext cx="2263080" cy="1724025"/>
          </a:xfrm>
          <a:prstGeom prst="rect">
            <a:avLst/>
          </a:prstGeom>
        </p:spPr>
      </p:pic>
      <p:sp>
        <p:nvSpPr>
          <p:cNvPr id="30" name="Text 1">
            <a:extLst>
              <a:ext uri="{FF2B5EF4-FFF2-40B4-BE49-F238E27FC236}">
                <a16:creationId xmlns:a16="http://schemas.microsoft.com/office/drawing/2014/main" id="{2D4AE314-48A0-D225-A621-869D785306A1}"/>
              </a:ext>
            </a:extLst>
          </p:cNvPr>
          <p:cNvSpPr/>
          <p:nvPr/>
        </p:nvSpPr>
        <p:spPr>
          <a:xfrm>
            <a:off x="476340" y="2910601"/>
            <a:ext cx="330708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05BB5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Phase 1</a:t>
            </a:r>
            <a:endParaRPr lang="en-US" sz="2100" dirty="0"/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4D90AA71-FEDB-6BCE-EC43-6E1AE1EDFDA0}"/>
              </a:ext>
            </a:extLst>
          </p:cNvPr>
          <p:cNvSpPr/>
          <p:nvPr/>
        </p:nvSpPr>
        <p:spPr>
          <a:xfrm>
            <a:off x="1188840" y="3453526"/>
            <a:ext cx="188208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MVP Launch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research lab network</a:t>
            </a:r>
            <a:endParaRPr lang="en-US" sz="1500" dirty="0"/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826F56C4-FEED-D5BB-5641-71F05BF42B26}"/>
              </a:ext>
            </a:extLst>
          </p:cNvPr>
          <p:cNvSpPr/>
          <p:nvPr/>
        </p:nvSpPr>
        <p:spPr>
          <a:xfrm>
            <a:off x="3150930" y="2910601"/>
            <a:ext cx="330708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05BB5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Phase 2</a:t>
            </a:r>
            <a:endParaRPr lang="en-US" sz="21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DA767FDE-9F2C-D3DB-7D81-B08CAD99888D}"/>
              </a:ext>
            </a:extLst>
          </p:cNvPr>
          <p:cNvSpPr/>
          <p:nvPr/>
        </p:nvSpPr>
        <p:spPr>
          <a:xfrm>
            <a:off x="3863430" y="3453526"/>
            <a:ext cx="188208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Beta Testing</a:t>
            </a:r>
            <a:r>
              <a:rPr lang="en-US" sz="1500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</a:t>
            </a:r>
            <a:endParaRPr lang="en-US" sz="1500" dirty="0"/>
          </a:p>
        </p:txBody>
      </p:sp>
      <p:sp>
        <p:nvSpPr>
          <p:cNvPr id="34" name="Text 5">
            <a:extLst>
              <a:ext uri="{FF2B5EF4-FFF2-40B4-BE49-F238E27FC236}">
                <a16:creationId xmlns:a16="http://schemas.microsoft.com/office/drawing/2014/main" id="{BEDB839F-3D4E-3BFB-3C29-67C79D18C461}"/>
              </a:ext>
            </a:extLst>
          </p:cNvPr>
          <p:cNvSpPr/>
          <p:nvPr/>
        </p:nvSpPr>
        <p:spPr>
          <a:xfrm>
            <a:off x="5825521" y="2910601"/>
            <a:ext cx="330708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05BB5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Phase 3</a:t>
            </a:r>
            <a:endParaRPr lang="en-US" sz="2100" dirty="0"/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41D32166-F729-816C-BC0F-A300B0ED564A}"/>
              </a:ext>
            </a:extLst>
          </p:cNvPr>
          <p:cNvSpPr/>
          <p:nvPr/>
        </p:nvSpPr>
        <p:spPr>
          <a:xfrm>
            <a:off x="6538020" y="3453526"/>
            <a:ext cx="188208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Commercial</a:t>
            </a:r>
            <a:r>
              <a:rPr lang="en-US" sz="1500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Full Release</a:t>
            </a:r>
            <a:endParaRPr lang="en-US" sz="1500" dirty="0"/>
          </a:p>
        </p:txBody>
      </p:sp>
      <p:sp>
        <p:nvSpPr>
          <p:cNvPr id="36" name="Text 7">
            <a:extLst>
              <a:ext uri="{FF2B5EF4-FFF2-40B4-BE49-F238E27FC236}">
                <a16:creationId xmlns:a16="http://schemas.microsoft.com/office/drawing/2014/main" id="{5CB3EBB8-F661-05D5-D7CE-72AF61D80908}"/>
              </a:ext>
            </a:extLst>
          </p:cNvPr>
          <p:cNvSpPr/>
          <p:nvPr/>
        </p:nvSpPr>
        <p:spPr>
          <a:xfrm>
            <a:off x="8500111" y="2910601"/>
            <a:ext cx="330708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05BB5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Phase 4</a:t>
            </a:r>
            <a:endParaRPr lang="en-US" sz="2100" dirty="0"/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EB2363BD-744F-8BFE-667A-31A1012EA999}"/>
              </a:ext>
            </a:extLst>
          </p:cNvPr>
          <p:cNvSpPr/>
          <p:nvPr/>
        </p:nvSpPr>
        <p:spPr>
          <a:xfrm>
            <a:off x="9212611" y="3453526"/>
            <a:ext cx="188208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FDA</a:t>
            </a:r>
            <a:r>
              <a:rPr lang="en-US" sz="1500" dirty="0">
                <a:solidFill>
                  <a:srgbClr val="3344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Regulatory Mark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50" y="1866900"/>
            <a:ext cx="1828800" cy="1828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4800600"/>
            <a:ext cx="3073301" cy="95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601" y="1562100"/>
            <a:ext cx="6908899" cy="2057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401" y="1866900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601" y="3924300"/>
            <a:ext cx="6908899" cy="2057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6401" y="4229100"/>
            <a:ext cx="457200" cy="4572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571500" y="757098"/>
            <a:ext cx="11049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00"/>
              </a:lnSpc>
              <a:buNone/>
            </a:pPr>
            <a:r>
              <a:rPr lang="en-US" sz="36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User Persona</a:t>
            </a:r>
            <a:endParaRPr lang="en-US" sz="36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4" name="Text 2"/>
          <p:cNvSpPr/>
          <p:nvPr/>
        </p:nvSpPr>
        <p:spPr>
          <a:xfrm>
            <a:off x="12650" y="3924300"/>
            <a:ext cx="4800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Dr. Sarah</a:t>
            </a:r>
            <a:endParaRPr lang="en-US" sz="225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5" name="Text 3"/>
          <p:cNvSpPr/>
          <p:nvPr/>
        </p:nvSpPr>
        <p:spPr>
          <a:xfrm>
            <a:off x="355550" y="4305300"/>
            <a:ext cx="4114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kern="0" spc="54" dirty="0">
                <a:solidFill>
                  <a:srgbClr val="F95F15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STEM CELL RESEARCHER</a:t>
            </a:r>
            <a:endParaRPr lang="en-US" sz="1350" dirty="0">
              <a:solidFill>
                <a:srgbClr val="F95F15"/>
              </a:solidFill>
              <a:latin typeface="Playfair Display" panose="00000500000000000000" pitchFamily="2" charset="0"/>
            </a:endParaRPr>
          </a:p>
        </p:txBody>
      </p:sp>
      <p:sp>
        <p:nvSpPr>
          <p:cNvPr id="26" name="Text 4"/>
          <p:cNvSpPr/>
          <p:nvPr/>
        </p:nvSpPr>
        <p:spPr>
          <a:xfrm>
            <a:off x="485495" y="4874419"/>
            <a:ext cx="4073706" cy="93900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706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 I spend 40% of my working time manually monitoring cells. Any missed errors could set our research back months. 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7" name="Text 5"/>
          <p:cNvSpPr/>
          <p:nvPr/>
        </p:nvSpPr>
        <p:spPr>
          <a:xfrm>
            <a:off x="5626001" y="1943100"/>
            <a:ext cx="2743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Core Goals</a:t>
            </a:r>
            <a:endParaRPr lang="en-US" sz="2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8" name="Text 6"/>
          <p:cNvSpPr/>
          <p:nvPr/>
        </p:nvSpPr>
        <p:spPr>
          <a:xfrm>
            <a:off x="5359301" y="2571750"/>
            <a:ext cx="40233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Reliable iPSC cultures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9" name="Text 7"/>
          <p:cNvSpPr/>
          <p:nvPr/>
        </p:nvSpPr>
        <p:spPr>
          <a:xfrm>
            <a:off x="8604200" y="2571750"/>
            <a:ext cx="3657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Fewer failed batches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0" name="Text 8"/>
          <p:cNvSpPr/>
          <p:nvPr/>
        </p:nvSpPr>
        <p:spPr>
          <a:xfrm>
            <a:off x="5359301" y="3067050"/>
            <a:ext cx="38404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High data consistency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1" name="Text 9"/>
          <p:cNvSpPr/>
          <p:nvPr/>
        </p:nvSpPr>
        <p:spPr>
          <a:xfrm>
            <a:off x="8623250" y="3067050"/>
            <a:ext cx="34747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Optimized lab hours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2" name="Text 10"/>
          <p:cNvSpPr/>
          <p:nvPr/>
        </p:nvSpPr>
        <p:spPr>
          <a:xfrm>
            <a:off x="5626001" y="4305300"/>
            <a:ext cx="32918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Frustrations</a:t>
            </a:r>
            <a:endParaRPr lang="en-US" sz="2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3" name="Text 11"/>
          <p:cNvSpPr/>
          <p:nvPr/>
        </p:nvSpPr>
        <p:spPr>
          <a:xfrm>
            <a:off x="5387876" y="4933950"/>
            <a:ext cx="3657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contamination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4" name="Text 12"/>
          <p:cNvSpPr/>
          <p:nvPr/>
        </p:nvSpPr>
        <p:spPr>
          <a:xfrm>
            <a:off x="8575625" y="4933950"/>
            <a:ext cx="32918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Overnight failures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5" name="Text 13"/>
          <p:cNvSpPr/>
          <p:nvPr/>
        </p:nvSpPr>
        <p:spPr>
          <a:xfrm>
            <a:off x="5359301" y="5429250"/>
            <a:ext cx="43891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Missing step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6" name="Text 14"/>
          <p:cNvSpPr/>
          <p:nvPr/>
        </p:nvSpPr>
        <p:spPr>
          <a:xfrm>
            <a:off x="8623250" y="5429250"/>
            <a:ext cx="40233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Costly research delays</a:t>
            </a:r>
            <a:endParaRPr lang="en-US" dirty="0">
              <a:latin typeface="Playfair Display" panose="00000500000000000000" pitchFamily="2" charset="0"/>
            </a:endParaRPr>
          </a:p>
        </p:txBody>
      </p:sp>
      <p:pic>
        <p:nvPicPr>
          <p:cNvPr id="40" name="Graphic 39" descr="Female Profile with solid fill">
            <a:extLst>
              <a:ext uri="{FF2B5EF4-FFF2-40B4-BE49-F238E27FC236}">
                <a16:creationId xmlns:a16="http://schemas.microsoft.com/office/drawing/2014/main" id="{E939EF20-3D1E-549D-5FE0-11DFCE8EB8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8152" y="1981349"/>
            <a:ext cx="1599902" cy="15999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ED4FB3B-FCC3-D5F4-BAA7-B56B8F85F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82A734-4786-6C5F-3512-B9AE194E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latin typeface="Playfair Display" panose="00000500000000000000" pitchFamily="2" charset="0"/>
              </a:rPr>
              <a:t>2</a:t>
            </a:fld>
            <a:endParaRPr lang="en-US">
              <a:latin typeface="Playfair Display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2" y="2108926"/>
            <a:ext cx="2655122" cy="68743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135" y="2108926"/>
            <a:ext cx="2655122" cy="68743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668" y="2108926"/>
            <a:ext cx="2655122" cy="68743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8201" y="2108926"/>
            <a:ext cx="2655250" cy="687437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0696" y="3056279"/>
            <a:ext cx="12094147" cy="268427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464" y="5386954"/>
            <a:ext cx="295717" cy="360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5193" y="5386954"/>
            <a:ext cx="295717" cy="360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921" y="5386954"/>
            <a:ext cx="295717" cy="360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5200" y="5386954"/>
            <a:ext cx="218571" cy="360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2929" y="5386954"/>
            <a:ext cx="218571" cy="360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496" y="6514283"/>
            <a:ext cx="11209848" cy="392821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496" y="6677959"/>
            <a:ext cx="65470" cy="6547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83878" y="848891"/>
            <a:ext cx="5915166" cy="63686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578"/>
              </a:lnSpc>
              <a:buNone/>
            </a:pPr>
            <a:r>
              <a:rPr lang="en-US" sz="2400" b="1" kern="0" spc="-63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Where Things Break Down</a:t>
            </a:r>
            <a:endParaRPr lang="en-US" sz="2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7" name="Text 1"/>
          <p:cNvSpPr/>
          <p:nvPr/>
        </p:nvSpPr>
        <p:spPr>
          <a:xfrm>
            <a:off x="383878" y="1451859"/>
            <a:ext cx="6802154" cy="5563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4"/>
              </a:lnSpc>
              <a:buNone/>
            </a:pPr>
            <a:r>
              <a:rPr lang="en-US" sz="20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Mapping the user journey and critical failure points</a:t>
            </a:r>
            <a:endParaRPr lang="en-US" sz="2000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8" name="Text 2"/>
          <p:cNvSpPr/>
          <p:nvPr/>
        </p:nvSpPr>
        <p:spPr>
          <a:xfrm>
            <a:off x="644543" y="2155576"/>
            <a:ext cx="2524181" cy="2103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4"/>
              </a:lnSpc>
              <a:buNone/>
            </a:pPr>
            <a:r>
              <a:rPr lang="en-US" sz="20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Delayed Detection</a:t>
            </a:r>
            <a:endParaRPr lang="en-US" sz="2000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0" name="Text 4"/>
          <p:cNvSpPr/>
          <p:nvPr/>
        </p:nvSpPr>
        <p:spPr>
          <a:xfrm>
            <a:off x="3447512" y="2136756"/>
            <a:ext cx="2831126" cy="102165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4"/>
              </a:lnSpc>
              <a:buNone/>
            </a:pPr>
            <a:r>
              <a:rPr lang="en-US" sz="20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Monitoring Gaps: </a:t>
            </a:r>
          </a:p>
          <a:p>
            <a:pPr marL="0" indent="0">
              <a:lnSpc>
                <a:spcPts val="1804"/>
              </a:lnSpc>
              <a:buNone/>
            </a:pPr>
            <a:r>
              <a:rPr lang="en-US" dirty="0">
                <a:solidFill>
                  <a:srgbClr val="003366"/>
                </a:solidFill>
                <a:latin typeface="Playfair Display" panose="00000500000000000000" pitchFamily="2" charset="0"/>
              </a:rPr>
              <a:t>Environmental Volatility</a:t>
            </a:r>
          </a:p>
          <a:p>
            <a:pPr marL="0" indent="0">
              <a:lnSpc>
                <a:spcPts val="1804"/>
              </a:lnSpc>
              <a:buNone/>
            </a:pPr>
            <a:r>
              <a:rPr lang="en-US" dirty="0">
                <a:solidFill>
                  <a:srgbClr val="003366"/>
                </a:solidFill>
                <a:latin typeface="Playfair Display" panose="00000500000000000000" pitchFamily="2" charset="0"/>
              </a:rPr>
              <a:t>Incubation Disruption</a:t>
            </a:r>
          </a:p>
          <a:p>
            <a:pPr marL="0" indent="0">
              <a:lnSpc>
                <a:spcPts val="1804"/>
              </a:lnSpc>
              <a:buNone/>
            </a:pPr>
            <a:r>
              <a:rPr lang="en-US" dirty="0">
                <a:solidFill>
                  <a:srgbClr val="003366"/>
                </a:solidFill>
                <a:latin typeface="Playfair Display" panose="00000500000000000000" pitchFamily="2" charset="0"/>
              </a:rPr>
              <a:t>Metabolic Anomalies</a:t>
            </a:r>
          </a:p>
        </p:txBody>
      </p:sp>
      <p:sp>
        <p:nvSpPr>
          <p:cNvPr id="22" name="Text 6"/>
          <p:cNvSpPr/>
          <p:nvPr/>
        </p:nvSpPr>
        <p:spPr>
          <a:xfrm>
            <a:off x="6299044" y="2057887"/>
            <a:ext cx="2769157" cy="39090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4"/>
              </a:lnSpc>
              <a:buNone/>
            </a:pPr>
            <a:r>
              <a:rPr lang="en-US" sz="20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High Subjectivity</a:t>
            </a:r>
            <a:endParaRPr lang="en-US" sz="2000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3" name="Text 7"/>
          <p:cNvSpPr/>
          <p:nvPr/>
        </p:nvSpPr>
        <p:spPr>
          <a:xfrm>
            <a:off x="6325033" y="2562314"/>
            <a:ext cx="2583618" cy="29951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89"/>
              </a:lnSpc>
              <a:buNone/>
            </a:pPr>
            <a:r>
              <a:rPr lang="en-US" dirty="0">
                <a:solidFill>
                  <a:srgbClr val="4B5563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Visual assessment is inconsistent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4" name="Text 8"/>
          <p:cNvSpPr/>
          <p:nvPr/>
        </p:nvSpPr>
        <p:spPr>
          <a:xfrm>
            <a:off x="9150577" y="2068427"/>
            <a:ext cx="1261638" cy="3203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4"/>
              </a:lnSpc>
              <a:buNone/>
            </a:pPr>
            <a:r>
              <a:rPr lang="en-US" sz="20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Audit Risk</a:t>
            </a:r>
            <a:endParaRPr lang="en-US" sz="2000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5" name="Text 9"/>
          <p:cNvSpPr/>
          <p:nvPr/>
        </p:nvSpPr>
        <p:spPr>
          <a:xfrm>
            <a:off x="9199141" y="2562313"/>
            <a:ext cx="1990271" cy="33225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89"/>
              </a:lnSpc>
              <a:buNone/>
            </a:pPr>
            <a:r>
              <a:rPr lang="en-US" dirty="0">
                <a:solidFill>
                  <a:srgbClr val="4B5563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No digital audit trail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6" name="Text 10"/>
          <p:cNvSpPr/>
          <p:nvPr/>
        </p:nvSpPr>
        <p:spPr>
          <a:xfrm>
            <a:off x="3619526" y="3447794"/>
            <a:ext cx="5083787" cy="37736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89"/>
              </a:lnSpc>
              <a:buNone/>
            </a:pPr>
            <a:r>
              <a:rPr lang="en-US" sz="2000" b="1" kern="0" spc="98" dirty="0">
                <a:solidFill>
                  <a:srgbClr val="9CA3AF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EMOTIONAL SATISFACTION CURVE</a:t>
            </a:r>
            <a:endParaRPr lang="en-US" sz="2000" dirty="0">
              <a:latin typeface="Playfair Display" panose="00000500000000000000" pitchFamily="2" charset="0"/>
            </a:endParaRPr>
          </a:p>
        </p:txBody>
      </p:sp>
      <p:sp>
        <p:nvSpPr>
          <p:cNvPr id="27" name="Text 11"/>
          <p:cNvSpPr/>
          <p:nvPr/>
        </p:nvSpPr>
        <p:spPr>
          <a:xfrm>
            <a:off x="1045679" y="5806027"/>
            <a:ext cx="1596394" cy="1977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031"/>
              </a:lnSpc>
              <a:buNone/>
            </a:pPr>
            <a:r>
              <a:rPr lang="en-US" b="1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Seed Cells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8" name="Text 12"/>
          <p:cNvSpPr/>
          <p:nvPr/>
        </p:nvSpPr>
        <p:spPr>
          <a:xfrm>
            <a:off x="736042" y="6187598"/>
            <a:ext cx="2128522" cy="14283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25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Excitement/Start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9" name="Text 13"/>
          <p:cNvSpPr/>
          <p:nvPr/>
        </p:nvSpPr>
        <p:spPr>
          <a:xfrm>
            <a:off x="3336902" y="5872807"/>
            <a:ext cx="1309404" cy="130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031"/>
              </a:lnSpc>
              <a:buNone/>
            </a:pPr>
            <a:r>
              <a:rPr lang="en-US" b="1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Incubate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0" name="Text 14"/>
          <p:cNvSpPr/>
          <p:nvPr/>
        </p:nvSpPr>
        <p:spPr>
          <a:xfrm>
            <a:off x="3216352" y="6187598"/>
            <a:ext cx="1463359" cy="14283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25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Wait Period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1" name="Text 15"/>
          <p:cNvSpPr/>
          <p:nvPr/>
        </p:nvSpPr>
        <p:spPr>
          <a:xfrm>
            <a:off x="5181496" y="5872807"/>
            <a:ext cx="1915673" cy="130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031"/>
              </a:lnSpc>
              <a:buNone/>
            </a:pPr>
            <a:r>
              <a:rPr lang="en-US" b="1" dirty="0">
                <a:solidFill>
                  <a:srgbClr val="DC262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Manual Check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2" name="Text 16"/>
          <p:cNvSpPr/>
          <p:nvPr/>
        </p:nvSpPr>
        <p:spPr>
          <a:xfrm>
            <a:off x="4898466" y="6187598"/>
            <a:ext cx="2394587" cy="14283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25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Human Subjectivity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3" name="Text 17"/>
          <p:cNvSpPr/>
          <p:nvPr/>
        </p:nvSpPr>
        <p:spPr>
          <a:xfrm>
            <a:off x="7568684" y="5872807"/>
            <a:ext cx="1436754" cy="130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031"/>
              </a:lnSpc>
              <a:buNone/>
            </a:pPr>
            <a:r>
              <a:rPr lang="en-US" b="1" dirty="0">
                <a:solidFill>
                  <a:srgbClr val="DC262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Overnight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4" name="Text 18"/>
          <p:cNvSpPr/>
          <p:nvPr/>
        </p:nvSpPr>
        <p:spPr>
          <a:xfrm>
            <a:off x="7578325" y="6187598"/>
            <a:ext cx="1330326" cy="14283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25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Blind Spot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5" name="Text 19"/>
          <p:cNvSpPr/>
          <p:nvPr/>
        </p:nvSpPr>
        <p:spPr>
          <a:xfrm>
            <a:off x="9780088" y="5872807"/>
            <a:ext cx="1309403" cy="130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031"/>
              </a:lnSpc>
              <a:buNone/>
            </a:pPr>
            <a:r>
              <a:rPr lang="en-US" b="1" dirty="0">
                <a:solidFill>
                  <a:srgbClr val="374151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Decision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6" name="Text 20"/>
          <p:cNvSpPr/>
          <p:nvPr/>
        </p:nvSpPr>
        <p:spPr>
          <a:xfrm>
            <a:off x="9593020" y="6187598"/>
            <a:ext cx="1596392" cy="14283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25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Pass or Fail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7" name="Text 21"/>
          <p:cNvSpPr/>
          <p:nvPr/>
        </p:nvSpPr>
        <p:spPr>
          <a:xfrm>
            <a:off x="687437" y="6645224"/>
            <a:ext cx="4310263" cy="130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031"/>
              </a:lnSpc>
              <a:buNone/>
            </a:pPr>
            <a:r>
              <a:rPr lang="en-US" b="1" kern="0" spc="84" dirty="0">
                <a:solidFill>
                  <a:srgbClr val="9CA3AF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CRITICAL INTERVENTION ZONES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FAD26-AC40-098B-DB4A-DC3A0A28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latin typeface="Playfair Display" panose="00000500000000000000" pitchFamily="2" charset="0"/>
              </a:rPr>
              <a:t>3</a:t>
            </a:fld>
            <a:endParaRPr lang="en-US">
              <a:latin typeface="Playfair Display" panose="00000500000000000000" pitchFamily="2" charset="0"/>
            </a:endParaRP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14420C01-52BF-82CB-47ED-AFE2D80BA34E}"/>
              </a:ext>
            </a:extLst>
          </p:cNvPr>
          <p:cNvSpPr/>
          <p:nvPr/>
        </p:nvSpPr>
        <p:spPr>
          <a:xfrm>
            <a:off x="383878" y="191666"/>
            <a:ext cx="6103620" cy="6572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Playfair Display" panose="00000500000000000000" pitchFamily="2" charset="0"/>
                <a:ea typeface="Playfair Display" pitchFamily="34" charset="-122"/>
                <a:cs typeface="Playfair Display" pitchFamily="34" charset="-120"/>
              </a:rPr>
              <a:t>The Cost of Human Error</a:t>
            </a:r>
            <a:endParaRPr lang="en-US" sz="3600" dirty="0">
              <a:latin typeface="Playfair Display" panose="000005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96C290-33F7-6C1A-3357-0A0491A5AA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76" y="987081"/>
            <a:ext cx="58930" cy="5893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445" y="987081"/>
            <a:ext cx="58930" cy="5893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773" y="987081"/>
            <a:ext cx="58930" cy="5893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76" y="1473255"/>
            <a:ext cx="1931575" cy="1414324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186" y="1620233"/>
            <a:ext cx="303750" cy="360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63" y="1473255"/>
            <a:ext cx="1931575" cy="1414324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7541" y="1620233"/>
            <a:ext cx="348750" cy="360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0148" y="1473255"/>
            <a:ext cx="1931575" cy="1414324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1626" y="1620233"/>
            <a:ext cx="348750" cy="360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4235" y="1473255"/>
            <a:ext cx="1931575" cy="1414324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247" y="1620233"/>
            <a:ext cx="438750" cy="360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8320" y="1473255"/>
            <a:ext cx="1931575" cy="1414324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79798" y="1620233"/>
            <a:ext cx="348750" cy="3600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441976" y="441977"/>
            <a:ext cx="3365121" cy="1891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320"/>
              </a:lnSpc>
              <a:buNone/>
            </a:pPr>
            <a:r>
              <a:rPr lang="en-US" sz="2700" b="1" kern="0" spc="-70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Today's Lab Process</a:t>
            </a:r>
            <a:endParaRPr lang="en-US" sz="27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5" name="Text 1"/>
          <p:cNvSpPr/>
          <p:nvPr/>
        </p:nvSpPr>
        <p:spPr>
          <a:xfrm>
            <a:off x="608535" y="826865"/>
            <a:ext cx="2518703" cy="37620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24"/>
              </a:lnSpc>
              <a:buNone/>
            </a:pPr>
            <a:r>
              <a:rPr lang="en-US" sz="1350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Inefficient manual check cycles</a:t>
            </a:r>
            <a:endParaRPr lang="en-US" sz="135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6" name="Text 2"/>
          <p:cNvSpPr/>
          <p:nvPr/>
        </p:nvSpPr>
        <p:spPr>
          <a:xfrm>
            <a:off x="3658530" y="862042"/>
            <a:ext cx="2761432" cy="3477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24"/>
              </a:lnSpc>
              <a:buNone/>
            </a:pPr>
            <a:r>
              <a:rPr lang="en-US" sz="1350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Subjective decision-making risks</a:t>
            </a:r>
            <a:endParaRPr lang="en-US" sz="135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7" name="Text 3"/>
          <p:cNvSpPr/>
          <p:nvPr/>
        </p:nvSpPr>
        <p:spPr>
          <a:xfrm>
            <a:off x="6856734" y="810966"/>
            <a:ext cx="2879292" cy="44030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24"/>
              </a:lnSpc>
              <a:buNone/>
            </a:pPr>
            <a:r>
              <a:rPr lang="en-US" sz="1350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Critical overnight monitoring gaps</a:t>
            </a:r>
            <a:endParaRPr lang="en-US" sz="135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8" name="Text 4"/>
          <p:cNvSpPr/>
          <p:nvPr/>
        </p:nvSpPr>
        <p:spPr>
          <a:xfrm>
            <a:off x="225393" y="2154520"/>
            <a:ext cx="2364741" cy="2285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b="1" dirty="0">
                <a:solidFill>
                  <a:srgbClr val="1F2937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Seed Cells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29" name="Text 5"/>
          <p:cNvSpPr/>
          <p:nvPr/>
        </p:nvSpPr>
        <p:spPr>
          <a:xfrm>
            <a:off x="186930" y="2594360"/>
            <a:ext cx="2305626" cy="1178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28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Initial setup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1" name="Text 7"/>
          <p:cNvSpPr/>
          <p:nvPr/>
        </p:nvSpPr>
        <p:spPr>
          <a:xfrm>
            <a:off x="2805953" y="2154520"/>
            <a:ext cx="1891793" cy="2285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b="1" dirty="0">
                <a:solidFill>
                  <a:srgbClr val="1F2937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Incubate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2" name="Text 8"/>
          <p:cNvSpPr/>
          <p:nvPr/>
        </p:nvSpPr>
        <p:spPr>
          <a:xfrm>
            <a:off x="2146745" y="2594360"/>
            <a:ext cx="3074169" cy="1178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28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37°C Environment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3" name="Text 9"/>
          <p:cNvSpPr/>
          <p:nvPr/>
        </p:nvSpPr>
        <p:spPr>
          <a:xfrm>
            <a:off x="4677091" y="2154520"/>
            <a:ext cx="2837690" cy="2285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b="1" dirty="0">
                <a:solidFill>
                  <a:srgbClr val="111827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Manual Check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4" name="Text 10"/>
          <p:cNvSpPr/>
          <p:nvPr/>
        </p:nvSpPr>
        <p:spPr>
          <a:xfrm>
            <a:off x="4697746" y="2594360"/>
            <a:ext cx="2660338" cy="1178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28"/>
              </a:lnSpc>
              <a:buNone/>
            </a:pPr>
            <a:r>
              <a:rPr lang="en-US" b="1" dirty="0">
                <a:solidFill>
                  <a:srgbClr val="B45309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High Error Risk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6" name="Text 12"/>
          <p:cNvSpPr/>
          <p:nvPr/>
        </p:nvSpPr>
        <p:spPr>
          <a:xfrm>
            <a:off x="7494126" y="2154520"/>
            <a:ext cx="1891793" cy="2285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b="1" dirty="0">
                <a:solidFill>
                  <a:srgbClr val="111827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Decision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7" name="Text 13"/>
          <p:cNvSpPr/>
          <p:nvPr/>
        </p:nvSpPr>
        <p:spPr>
          <a:xfrm>
            <a:off x="7041832" y="2594360"/>
            <a:ext cx="2660338" cy="1178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28"/>
              </a:lnSpc>
              <a:buNone/>
            </a:pPr>
            <a:r>
              <a:rPr lang="en-US" b="1" dirty="0">
                <a:solidFill>
                  <a:srgbClr val="B91C1C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Subjective Data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8" name="Text 14"/>
          <p:cNvSpPr/>
          <p:nvPr/>
        </p:nvSpPr>
        <p:spPr>
          <a:xfrm>
            <a:off x="9010553" y="2154520"/>
            <a:ext cx="3547112" cy="2285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b="1" dirty="0">
                <a:solidFill>
                  <a:srgbClr val="1F2937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Adjust / Repeat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39" name="Text 15"/>
          <p:cNvSpPr/>
          <p:nvPr/>
        </p:nvSpPr>
        <p:spPr>
          <a:xfrm>
            <a:off x="9563274" y="2594360"/>
            <a:ext cx="2305626" cy="1178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28"/>
              </a:lnSpc>
              <a:buNone/>
            </a:pPr>
            <a:r>
              <a:rPr lang="en-US" dirty="0">
                <a:solidFill>
                  <a:srgbClr val="6B7280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Standard Loop</a:t>
            </a:r>
            <a:endParaRPr lang="en-US" dirty="0">
              <a:latin typeface="Playfair Display" panose="00000500000000000000" pitchFamily="2" charset="0"/>
            </a:endParaRPr>
          </a:p>
        </p:txBody>
      </p:sp>
      <p:pic>
        <p:nvPicPr>
          <p:cNvPr id="71" name="Image 1" descr="preencoded.png">
            <a:extLst>
              <a:ext uri="{FF2B5EF4-FFF2-40B4-BE49-F238E27FC236}">
                <a16:creationId xmlns:a16="http://schemas.microsoft.com/office/drawing/2014/main" id="{BD71969E-581F-BFB1-A080-1BC9B85A44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063" y="4720763"/>
            <a:ext cx="1694117" cy="1152000"/>
          </a:xfrm>
          <a:prstGeom prst="rect">
            <a:avLst/>
          </a:prstGeom>
        </p:spPr>
      </p:pic>
      <p:pic>
        <p:nvPicPr>
          <p:cNvPr id="73" name="Image 3" descr="preencoded.png">
            <a:extLst>
              <a:ext uri="{FF2B5EF4-FFF2-40B4-BE49-F238E27FC236}">
                <a16:creationId xmlns:a16="http://schemas.microsoft.com/office/drawing/2014/main" id="{F9C2CDAC-E184-20F7-2575-750359C4E4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16976" y="5114486"/>
            <a:ext cx="141941" cy="228553"/>
          </a:xfrm>
          <a:prstGeom prst="rect">
            <a:avLst/>
          </a:prstGeom>
        </p:spPr>
      </p:pic>
      <p:pic>
        <p:nvPicPr>
          <p:cNvPr id="74" name="Image 4" descr="preencoded.png">
            <a:extLst>
              <a:ext uri="{FF2B5EF4-FFF2-40B4-BE49-F238E27FC236}">
                <a16:creationId xmlns:a16="http://schemas.microsoft.com/office/drawing/2014/main" id="{3C00EA0A-9E08-EE70-548B-48186F572F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28710" y="4720763"/>
            <a:ext cx="1694117" cy="1152000"/>
          </a:xfrm>
          <a:prstGeom prst="rect">
            <a:avLst/>
          </a:prstGeom>
        </p:spPr>
      </p:pic>
      <p:pic>
        <p:nvPicPr>
          <p:cNvPr id="75" name="Image 5" descr="preencoded.png">
            <a:extLst>
              <a:ext uri="{FF2B5EF4-FFF2-40B4-BE49-F238E27FC236}">
                <a16:creationId xmlns:a16="http://schemas.microsoft.com/office/drawing/2014/main" id="{85DCB0D0-C18A-BD0E-BF14-669FD21A54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6012" y="4857410"/>
            <a:ext cx="1710000" cy="360000"/>
          </a:xfrm>
          <a:prstGeom prst="rect">
            <a:avLst/>
          </a:prstGeom>
        </p:spPr>
      </p:pic>
      <p:pic>
        <p:nvPicPr>
          <p:cNvPr id="76" name="Image 6" descr="preencoded.png">
            <a:extLst>
              <a:ext uri="{FF2B5EF4-FFF2-40B4-BE49-F238E27FC236}">
                <a16:creationId xmlns:a16="http://schemas.microsoft.com/office/drawing/2014/main" id="{73B79E5D-785A-5187-D0B4-2854A2AA048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92623" y="5114486"/>
            <a:ext cx="141941" cy="228553"/>
          </a:xfrm>
          <a:prstGeom prst="rect">
            <a:avLst/>
          </a:prstGeom>
        </p:spPr>
      </p:pic>
      <p:pic>
        <p:nvPicPr>
          <p:cNvPr id="77" name="Image 7" descr="preencoded.png">
            <a:extLst>
              <a:ext uri="{FF2B5EF4-FFF2-40B4-BE49-F238E27FC236}">
                <a16:creationId xmlns:a16="http://schemas.microsoft.com/office/drawing/2014/main" id="{D3F09052-5247-B6F4-5C02-E029443C53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04358" y="4720763"/>
            <a:ext cx="1694117" cy="1152000"/>
          </a:xfrm>
          <a:prstGeom prst="rect">
            <a:avLst/>
          </a:prstGeom>
        </p:spPr>
      </p:pic>
      <p:pic>
        <p:nvPicPr>
          <p:cNvPr id="78" name="Image 8" descr="preencoded.png">
            <a:extLst>
              <a:ext uri="{FF2B5EF4-FFF2-40B4-BE49-F238E27FC236}">
                <a16:creationId xmlns:a16="http://schemas.microsoft.com/office/drawing/2014/main" id="{F61396B1-5074-E4E6-8D3A-BCF96725DF6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24906" y="4768852"/>
            <a:ext cx="1710000" cy="360000"/>
          </a:xfrm>
          <a:prstGeom prst="rect">
            <a:avLst/>
          </a:prstGeom>
        </p:spPr>
      </p:pic>
      <p:pic>
        <p:nvPicPr>
          <p:cNvPr id="79" name="Image 9" descr="preencoded.png">
            <a:extLst>
              <a:ext uri="{FF2B5EF4-FFF2-40B4-BE49-F238E27FC236}">
                <a16:creationId xmlns:a16="http://schemas.microsoft.com/office/drawing/2014/main" id="{5C5B5A40-3235-2538-2D74-8A1D0D9CF2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68270" y="5114486"/>
            <a:ext cx="141941" cy="228553"/>
          </a:xfrm>
          <a:prstGeom prst="rect">
            <a:avLst/>
          </a:prstGeom>
        </p:spPr>
      </p:pic>
      <p:pic>
        <p:nvPicPr>
          <p:cNvPr id="80" name="Image 10" descr="preencoded.png">
            <a:extLst>
              <a:ext uri="{FF2B5EF4-FFF2-40B4-BE49-F238E27FC236}">
                <a16:creationId xmlns:a16="http://schemas.microsoft.com/office/drawing/2014/main" id="{14D4C638-775B-01F5-7A0F-C8B1BEAE2C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80004" y="4720763"/>
            <a:ext cx="1694117" cy="1152000"/>
          </a:xfrm>
          <a:prstGeom prst="rect">
            <a:avLst/>
          </a:prstGeom>
        </p:spPr>
      </p:pic>
      <p:pic>
        <p:nvPicPr>
          <p:cNvPr id="81" name="Image 11" descr="preencoded.png">
            <a:extLst>
              <a:ext uri="{FF2B5EF4-FFF2-40B4-BE49-F238E27FC236}">
                <a16:creationId xmlns:a16="http://schemas.microsoft.com/office/drawing/2014/main" id="{9DE9D4DE-3507-768E-7455-34A2B0F7A57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83978" y="4868762"/>
            <a:ext cx="1710000" cy="360000"/>
          </a:xfrm>
          <a:prstGeom prst="rect">
            <a:avLst/>
          </a:prstGeom>
        </p:spPr>
      </p:pic>
      <p:pic>
        <p:nvPicPr>
          <p:cNvPr id="82" name="Image 12" descr="preencoded.png">
            <a:extLst>
              <a:ext uri="{FF2B5EF4-FFF2-40B4-BE49-F238E27FC236}">
                <a16:creationId xmlns:a16="http://schemas.microsoft.com/office/drawing/2014/main" id="{5C204C55-8FBF-B9D8-CBD3-8525D60802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43917" y="5114486"/>
            <a:ext cx="141941" cy="228553"/>
          </a:xfrm>
          <a:prstGeom prst="rect">
            <a:avLst/>
          </a:prstGeom>
        </p:spPr>
      </p:pic>
      <p:pic>
        <p:nvPicPr>
          <p:cNvPr id="83" name="Image 13" descr="preencoded.png">
            <a:extLst>
              <a:ext uri="{FF2B5EF4-FFF2-40B4-BE49-F238E27FC236}">
                <a16:creationId xmlns:a16="http://schemas.microsoft.com/office/drawing/2014/main" id="{9016B16A-C7B5-607B-9542-6003A9F402B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55651" y="4720763"/>
            <a:ext cx="1694116" cy="1152000"/>
          </a:xfrm>
          <a:prstGeom prst="rect">
            <a:avLst/>
          </a:prstGeom>
        </p:spPr>
      </p:pic>
      <p:pic>
        <p:nvPicPr>
          <p:cNvPr id="84" name="Image 14" descr="preencoded.png">
            <a:extLst>
              <a:ext uri="{FF2B5EF4-FFF2-40B4-BE49-F238E27FC236}">
                <a16:creationId xmlns:a16="http://schemas.microsoft.com/office/drawing/2014/main" id="{AF8C4A74-E265-1F61-D280-4B258E3BDE5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76201" y="4768852"/>
            <a:ext cx="1710000" cy="360000"/>
          </a:xfrm>
          <a:prstGeom prst="rect">
            <a:avLst/>
          </a:prstGeom>
        </p:spPr>
      </p:pic>
      <p:sp>
        <p:nvSpPr>
          <p:cNvPr id="85" name="Text 2">
            <a:extLst>
              <a:ext uri="{FF2B5EF4-FFF2-40B4-BE49-F238E27FC236}">
                <a16:creationId xmlns:a16="http://schemas.microsoft.com/office/drawing/2014/main" id="{DA54F843-2BAE-A8AB-EC2F-1D55CF60FF94}"/>
              </a:ext>
            </a:extLst>
          </p:cNvPr>
          <p:cNvSpPr/>
          <p:nvPr/>
        </p:nvSpPr>
        <p:spPr>
          <a:xfrm>
            <a:off x="715118" y="5367145"/>
            <a:ext cx="1299949" cy="29882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4B5563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Seed Cells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86" name="Text 3">
            <a:extLst>
              <a:ext uri="{FF2B5EF4-FFF2-40B4-BE49-F238E27FC236}">
                <a16:creationId xmlns:a16="http://schemas.microsoft.com/office/drawing/2014/main" id="{37EBADA4-8BBE-BA33-3A61-311E837F5688}"/>
              </a:ext>
            </a:extLst>
          </p:cNvPr>
          <p:cNvSpPr/>
          <p:nvPr/>
        </p:nvSpPr>
        <p:spPr>
          <a:xfrm>
            <a:off x="3208003" y="5420183"/>
            <a:ext cx="1135529" cy="29882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4B5563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Incubate</a:t>
            </a:r>
          </a:p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4B5563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
(37°C)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87" name="Text 4">
            <a:extLst>
              <a:ext uri="{FF2B5EF4-FFF2-40B4-BE49-F238E27FC236}">
                <a16:creationId xmlns:a16="http://schemas.microsoft.com/office/drawing/2014/main" id="{01F45772-3351-6DEA-A76B-28F8E1DE6530}"/>
              </a:ext>
            </a:extLst>
          </p:cNvPr>
          <p:cNvSpPr/>
          <p:nvPr/>
        </p:nvSpPr>
        <p:spPr>
          <a:xfrm>
            <a:off x="5560199" y="5217410"/>
            <a:ext cx="1135530" cy="53711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AI Camera</a:t>
            </a:r>
          </a:p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
Capture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88" name="Text 5">
            <a:extLst>
              <a:ext uri="{FF2B5EF4-FFF2-40B4-BE49-F238E27FC236}">
                <a16:creationId xmlns:a16="http://schemas.microsoft.com/office/drawing/2014/main" id="{68E5176A-7242-D61C-69D1-A6189FE5A058}"/>
              </a:ext>
            </a:extLst>
          </p:cNvPr>
          <p:cNvSpPr/>
          <p:nvPr/>
        </p:nvSpPr>
        <p:spPr>
          <a:xfrm>
            <a:off x="8019127" y="5416647"/>
            <a:ext cx="1168493" cy="29882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Analysis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89" name="Text 6">
            <a:extLst>
              <a:ext uri="{FF2B5EF4-FFF2-40B4-BE49-F238E27FC236}">
                <a16:creationId xmlns:a16="http://schemas.microsoft.com/office/drawing/2014/main" id="{81B41BFA-5D9A-A639-2981-74E433D812E2}"/>
              </a:ext>
            </a:extLst>
          </p:cNvPr>
          <p:cNvSpPr/>
          <p:nvPr/>
        </p:nvSpPr>
        <p:spPr>
          <a:xfrm>
            <a:off x="10136679" y="5384745"/>
            <a:ext cx="1532060" cy="29882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Auto Alert</a:t>
            </a:r>
          </a:p>
          <a:p>
            <a:pPr marL="0" indent="0" algn="ctr">
              <a:lnSpc>
                <a:spcPts val="1176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
&amp; Log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90" name="Text 0">
            <a:extLst>
              <a:ext uri="{FF2B5EF4-FFF2-40B4-BE49-F238E27FC236}">
                <a16:creationId xmlns:a16="http://schemas.microsoft.com/office/drawing/2014/main" id="{CA918D4A-6694-022F-7F3C-3A0F80F353FB}"/>
              </a:ext>
            </a:extLst>
          </p:cNvPr>
          <p:cNvSpPr/>
          <p:nvPr/>
        </p:nvSpPr>
        <p:spPr>
          <a:xfrm>
            <a:off x="437421" y="3712307"/>
            <a:ext cx="15389352" cy="45722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AI-Assisted Monitoring</a:t>
            </a:r>
            <a:endParaRPr lang="en-US" sz="2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91" name="Text 1">
            <a:extLst>
              <a:ext uri="{FF2B5EF4-FFF2-40B4-BE49-F238E27FC236}">
                <a16:creationId xmlns:a16="http://schemas.microsoft.com/office/drawing/2014/main" id="{0B25D760-27D3-9AC4-41B7-BBBD1089DF0E}"/>
              </a:ext>
            </a:extLst>
          </p:cNvPr>
          <p:cNvSpPr/>
          <p:nvPr/>
        </p:nvSpPr>
        <p:spPr>
          <a:xfrm>
            <a:off x="437421" y="4229295"/>
            <a:ext cx="13698855" cy="2091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47"/>
              </a:lnSpc>
              <a:buNone/>
            </a:pPr>
            <a:r>
              <a:rPr lang="en-US" sz="1500" dirty="0">
                <a:solidFill>
                  <a:srgbClr val="003366"/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Autonomous oversight for optimized cell culture</a:t>
            </a:r>
            <a:endParaRPr lang="en-US" sz="15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E9BBAE-8F03-D391-E4E4-68DB7010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latin typeface="Playfair Display" panose="00000500000000000000" pitchFamily="2" charset="0"/>
              </a:rPr>
              <a:t>4</a:t>
            </a:fld>
            <a:endParaRPr lang="en-US">
              <a:latin typeface="Playfair Display" panose="00000500000000000000" pitchFamily="2" charset="0"/>
            </a:endParaRPr>
          </a:p>
        </p:txBody>
      </p:sp>
      <p:pic>
        <p:nvPicPr>
          <p:cNvPr id="21" name="Image 5" descr="preencoded.png">
            <a:extLst>
              <a:ext uri="{FF2B5EF4-FFF2-40B4-BE49-F238E27FC236}">
                <a16:creationId xmlns:a16="http://schemas.microsoft.com/office/drawing/2014/main" id="{7876A54C-7D9D-837B-1769-7AD769EA4A8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217" y="4904853"/>
            <a:ext cx="30375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4A2DD-3C03-40E6-96CD-71A652F3D24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EFA54-89C8-A97C-C4A5-3FD10C67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latin typeface="Playfair Display" panose="00000500000000000000" pitchFamily="2" charset="0"/>
              </a:rPr>
              <a:t>5</a:t>
            </a:fld>
            <a:endParaRPr lang="en-US">
              <a:latin typeface="Playfair Display" panose="00000500000000000000" pitchFamily="2" charset="0"/>
            </a:endParaRPr>
          </a:p>
        </p:txBody>
      </p:sp>
      <p:pic>
        <p:nvPicPr>
          <p:cNvPr id="16" name="Image 4" descr="preencoded.png">
            <a:extLst>
              <a:ext uri="{FF2B5EF4-FFF2-40B4-BE49-F238E27FC236}">
                <a16:creationId xmlns:a16="http://schemas.microsoft.com/office/drawing/2014/main" id="{C20A37E6-89D9-A351-D573-BD81B8DA70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22D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54569" y="5631242"/>
            <a:ext cx="176208" cy="253739"/>
          </a:xfrm>
          <a:prstGeom prst="rect">
            <a:avLst/>
          </a:prstGeom>
        </p:spPr>
      </p:pic>
      <p:pic>
        <p:nvPicPr>
          <p:cNvPr id="21" name="Image 8" descr="preencoded.png">
            <a:extLst>
              <a:ext uri="{FF2B5EF4-FFF2-40B4-BE49-F238E27FC236}">
                <a16:creationId xmlns:a16="http://schemas.microsoft.com/office/drawing/2014/main" id="{DDC54615-ECDD-B5F7-7C16-5F10909503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22D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06883" y="5650806"/>
            <a:ext cx="176208" cy="253739"/>
          </a:xfrm>
          <a:prstGeom prst="rect">
            <a:avLst/>
          </a:prstGeom>
        </p:spPr>
      </p:pic>
      <p:sp>
        <p:nvSpPr>
          <p:cNvPr id="31" name="Text 2">
            <a:extLst>
              <a:ext uri="{FF2B5EF4-FFF2-40B4-BE49-F238E27FC236}">
                <a16:creationId xmlns:a16="http://schemas.microsoft.com/office/drawing/2014/main" id="{72B01814-F500-E528-135B-1CA7F3EBE108}"/>
              </a:ext>
            </a:extLst>
          </p:cNvPr>
          <p:cNvSpPr/>
          <p:nvPr/>
        </p:nvSpPr>
        <p:spPr>
          <a:xfrm>
            <a:off x="301220" y="5601386"/>
            <a:ext cx="3244185" cy="38713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76"/>
              </a:lnSpc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Connect the visual input device to the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Ipscs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 (system) 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Playfair Display" panose="00000500000000000000" pitchFamily="2" charset="0"/>
            </a:endParaRPr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9911035C-A0C4-33C6-5FD5-FB2FC36449A7}"/>
              </a:ext>
            </a:extLst>
          </p:cNvPr>
          <p:cNvSpPr/>
          <p:nvPr/>
        </p:nvSpPr>
        <p:spPr>
          <a:xfrm>
            <a:off x="4318029" y="5406341"/>
            <a:ext cx="3326259" cy="70354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76"/>
              </a:lnSpc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Connect the visual input device to PC with cloud (cell guard system)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Playfair Display" panose="00000500000000000000" pitchFamily="2" charset="0"/>
            </a:endParaRPr>
          </a:p>
        </p:txBody>
      </p:sp>
      <p:sp>
        <p:nvSpPr>
          <p:cNvPr id="36" name="Text 6">
            <a:extLst>
              <a:ext uri="{FF2B5EF4-FFF2-40B4-BE49-F238E27FC236}">
                <a16:creationId xmlns:a16="http://schemas.microsoft.com/office/drawing/2014/main" id="{DFFC430F-5E5D-15E7-D2E5-5FAAC7BD89FD}"/>
              </a:ext>
            </a:extLst>
          </p:cNvPr>
          <p:cNvSpPr/>
          <p:nvPr/>
        </p:nvSpPr>
        <p:spPr>
          <a:xfrm>
            <a:off x="8945686" y="5120335"/>
            <a:ext cx="2945094" cy="116465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76"/>
              </a:lnSpc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Playfair Display" panose="00000500000000000000" pitchFamily="2" charset="0"/>
                <a:ea typeface="Inter" pitchFamily="34" charset="-122"/>
                <a:cs typeface="Inter" pitchFamily="34" charset="-120"/>
              </a:rPr>
              <a:t>Connect the cloud (cell guard) to external mobile device for alert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Playfair Display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6D005C-A8DD-E7C8-9725-77EFB6158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/>
          <a:stretch>
            <a:fillRect/>
          </a:stretch>
        </p:blipFill>
        <p:spPr>
          <a:xfrm>
            <a:off x="-15606" y="0"/>
            <a:ext cx="12207606" cy="5334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DD6A1-BC89-EF6C-5A82-B8C0B47DE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B96B4-3A45-4BDE-CEC6-0A08B57F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solidFill>
                  <a:srgbClr val="003366"/>
                </a:solidFill>
                <a:latin typeface="Playfair Display" panose="00000500000000000000" pitchFamily="2" charset="0"/>
              </a:rPr>
              <a:t>6</a:t>
            </a:fld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9567D-8718-1C0F-EB1A-8BA8C4B9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20" y="505885"/>
            <a:ext cx="7791349" cy="57927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F81F1A-EFDC-1B1A-9C01-D9ADE6378BA9}"/>
              </a:ext>
            </a:extLst>
          </p:cNvPr>
          <p:cNvCxnSpPr>
            <a:cxnSpLocks/>
          </p:cNvCxnSpPr>
          <p:nvPr/>
        </p:nvCxnSpPr>
        <p:spPr>
          <a:xfrm>
            <a:off x="2709333" y="736207"/>
            <a:ext cx="788461" cy="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CE2807-3D9F-81DA-61AE-96B99B94A88A}"/>
              </a:ext>
            </a:extLst>
          </p:cNvPr>
          <p:cNvSpPr txBox="1"/>
          <p:nvPr/>
        </p:nvSpPr>
        <p:spPr>
          <a:xfrm>
            <a:off x="3497794" y="448207"/>
            <a:ext cx="8496000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FE524-047C-D6F7-E011-B4F5F43A50DB}"/>
              </a:ext>
            </a:extLst>
          </p:cNvPr>
          <p:cNvSpPr txBox="1"/>
          <p:nvPr/>
        </p:nvSpPr>
        <p:spPr>
          <a:xfrm>
            <a:off x="198206" y="505885"/>
            <a:ext cx="2511127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Tabs for navigation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EB484A-9496-156B-436A-008CCE5CD367}"/>
              </a:ext>
            </a:extLst>
          </p:cNvPr>
          <p:cNvCxnSpPr>
            <a:cxnSpLocks/>
          </p:cNvCxnSpPr>
          <p:nvPr/>
        </p:nvCxnSpPr>
        <p:spPr>
          <a:xfrm>
            <a:off x="2861733" y="1826752"/>
            <a:ext cx="988387" cy="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57479E-C951-492F-225E-09542C6A84DD}"/>
              </a:ext>
            </a:extLst>
          </p:cNvPr>
          <p:cNvSpPr txBox="1"/>
          <p:nvPr/>
        </p:nvSpPr>
        <p:spPr>
          <a:xfrm>
            <a:off x="350606" y="1642086"/>
            <a:ext cx="2511127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Type of systems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58BA47-9934-FC96-B87A-1DFD5899B439}"/>
              </a:ext>
            </a:extLst>
          </p:cNvPr>
          <p:cNvCxnSpPr>
            <a:cxnSpLocks/>
          </p:cNvCxnSpPr>
          <p:nvPr/>
        </p:nvCxnSpPr>
        <p:spPr>
          <a:xfrm>
            <a:off x="2861733" y="3089941"/>
            <a:ext cx="5181600" cy="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280FFF-16ED-D973-5200-A4668A474C63}"/>
              </a:ext>
            </a:extLst>
          </p:cNvPr>
          <p:cNvSpPr txBox="1"/>
          <p:nvPr/>
        </p:nvSpPr>
        <p:spPr>
          <a:xfrm>
            <a:off x="350606" y="2859619"/>
            <a:ext cx="2511127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Visual input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0446F3-BE9A-A3F1-7078-74A73468195F}"/>
              </a:ext>
            </a:extLst>
          </p:cNvPr>
          <p:cNvCxnSpPr>
            <a:cxnSpLocks/>
          </p:cNvCxnSpPr>
          <p:nvPr/>
        </p:nvCxnSpPr>
        <p:spPr>
          <a:xfrm>
            <a:off x="2861733" y="4921943"/>
            <a:ext cx="1117600" cy="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EE59D9A-1E84-CD09-A987-29FF70CD9726}"/>
              </a:ext>
            </a:extLst>
          </p:cNvPr>
          <p:cNvSpPr txBox="1"/>
          <p:nvPr/>
        </p:nvSpPr>
        <p:spPr>
          <a:xfrm>
            <a:off x="350606" y="4691621"/>
            <a:ext cx="2511127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factors input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97AFD-3750-0826-D4A8-FB569209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8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C192-DC99-8CBE-1DEE-BD688286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1">
            <a:extLst>
              <a:ext uri="{FF2B5EF4-FFF2-40B4-BE49-F238E27FC236}">
                <a16:creationId xmlns:a16="http://schemas.microsoft.com/office/drawing/2014/main" id="{D293F913-1300-BC20-4F3B-48F4A29BF7ED}"/>
              </a:ext>
            </a:extLst>
          </p:cNvPr>
          <p:cNvSpPr/>
          <p:nvPr/>
        </p:nvSpPr>
        <p:spPr>
          <a:xfrm>
            <a:off x="188686" y="52190"/>
            <a:ext cx="447675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GB" sz="1400" b="1" dirty="0">
                <a:solidFill>
                  <a:srgbClr val="003366"/>
                </a:solidFill>
                <a:latin typeface="Playfair Display" panose="00000500000000000000" pitchFamily="2" charset="0"/>
              </a:rPr>
              <a:t>M</a:t>
            </a:r>
            <a:r>
              <a:rPr lang="en-US" sz="1400" b="1" dirty="0" err="1">
                <a:solidFill>
                  <a:srgbClr val="003366"/>
                </a:solidFill>
                <a:latin typeface="Playfair Display" panose="00000500000000000000" pitchFamily="2" charset="0"/>
              </a:rPr>
              <a:t>odel</a:t>
            </a:r>
            <a:r>
              <a:rPr lang="en-US" sz="1400" b="1" dirty="0">
                <a:solidFill>
                  <a:srgbClr val="003366"/>
                </a:solidFill>
                <a:latin typeface="Playfair Display" panose="00000500000000000000" pitchFamily="2" charset="0"/>
              </a:rPr>
              <a:t> 2 </a:t>
            </a:r>
            <a:endParaRPr lang="en-US" sz="1400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55D8D-2C37-5B71-E311-C8AE122E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solidFill>
                  <a:srgbClr val="003366"/>
                </a:solidFill>
                <a:latin typeface="Playfair Display" panose="00000500000000000000" pitchFamily="2" charset="0"/>
              </a:rPr>
              <a:t>7</a:t>
            </a:fld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D7F73-0EFA-4035-48C5-D4E60E8CF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82" y="737602"/>
            <a:ext cx="7643435" cy="56187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4DC209-69C7-B743-9F5E-58304A8CD5ED}"/>
              </a:ext>
            </a:extLst>
          </p:cNvPr>
          <p:cNvCxnSpPr>
            <a:cxnSpLocks/>
          </p:cNvCxnSpPr>
          <p:nvPr/>
        </p:nvCxnSpPr>
        <p:spPr>
          <a:xfrm>
            <a:off x="1647748" y="1400175"/>
            <a:ext cx="1112385" cy="1400175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96E031-5691-0DCE-2A43-2B386ED79AD5}"/>
              </a:ext>
            </a:extLst>
          </p:cNvPr>
          <p:cNvSpPr txBox="1"/>
          <p:nvPr/>
        </p:nvSpPr>
        <p:spPr>
          <a:xfrm>
            <a:off x="116445" y="1019175"/>
            <a:ext cx="2321469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will define the error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D65D2D-3075-3501-84AC-BBC1968C7A19}"/>
              </a:ext>
            </a:extLst>
          </p:cNvPr>
          <p:cNvSpPr txBox="1"/>
          <p:nvPr/>
        </p:nvSpPr>
        <p:spPr>
          <a:xfrm>
            <a:off x="116445" y="3103241"/>
            <a:ext cx="2221121" cy="954410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Every stage have different error solving mechanism 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964AB3-B0B1-E686-4C66-815C322A732C}"/>
              </a:ext>
            </a:extLst>
          </p:cNvPr>
          <p:cNvSpPr txBox="1"/>
          <p:nvPr/>
        </p:nvSpPr>
        <p:spPr>
          <a:xfrm>
            <a:off x="116445" y="4809067"/>
            <a:ext cx="2221121" cy="923330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The additive is essential in some errors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3B96193-1DE1-7EB3-7E43-2909D143A5EE}"/>
              </a:ext>
            </a:extLst>
          </p:cNvPr>
          <p:cNvCxnSpPr>
            <a:cxnSpLocks/>
          </p:cNvCxnSpPr>
          <p:nvPr/>
        </p:nvCxnSpPr>
        <p:spPr>
          <a:xfrm>
            <a:off x="2342674" y="5162484"/>
            <a:ext cx="298926" cy="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3D7F8F-23A5-A87D-C3B1-0DCF211394F0}"/>
              </a:ext>
            </a:extLst>
          </p:cNvPr>
          <p:cNvCxnSpPr>
            <a:cxnSpLocks/>
          </p:cNvCxnSpPr>
          <p:nvPr/>
        </p:nvCxnSpPr>
        <p:spPr>
          <a:xfrm>
            <a:off x="2342674" y="3392951"/>
            <a:ext cx="298926" cy="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EF5748-FE46-95D0-F07A-59C8BCFE66F6}"/>
              </a:ext>
            </a:extLst>
          </p:cNvPr>
          <p:cNvSpPr txBox="1"/>
          <p:nvPr/>
        </p:nvSpPr>
        <p:spPr>
          <a:xfrm>
            <a:off x="9954411" y="1400175"/>
            <a:ext cx="2106309" cy="923330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Days is important to track the stage quality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F13D55-3E14-72E6-8E89-221A3383E371}"/>
              </a:ext>
            </a:extLst>
          </p:cNvPr>
          <p:cNvCxnSpPr>
            <a:cxnSpLocks/>
          </p:cNvCxnSpPr>
          <p:nvPr/>
        </p:nvCxnSpPr>
        <p:spPr>
          <a:xfrm flipH="1">
            <a:off x="4665436" y="1910458"/>
            <a:ext cx="5270628" cy="1482493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F586536-AC66-BB0B-B696-FF3B5B816391}"/>
              </a:ext>
            </a:extLst>
          </p:cNvPr>
          <p:cNvSpPr txBox="1"/>
          <p:nvPr/>
        </p:nvSpPr>
        <p:spPr>
          <a:xfrm>
            <a:off x="9956040" y="4782403"/>
            <a:ext cx="2106309" cy="1754326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After optimizing the focus and zoom on the microscope you can click for evaluation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03AC23-7816-D053-D345-D9A5B8F34943}"/>
              </a:ext>
            </a:extLst>
          </p:cNvPr>
          <p:cNvCxnSpPr>
            <a:cxnSpLocks/>
          </p:cNvCxnSpPr>
          <p:nvPr/>
        </p:nvCxnSpPr>
        <p:spPr>
          <a:xfrm flipH="1">
            <a:off x="5925896" y="5837767"/>
            <a:ext cx="4028515" cy="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A7F0A0-A637-60A8-7B61-F1CB0FE38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1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E82E0A-E82B-A908-7874-CA2BABF3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solidFill>
                  <a:srgbClr val="003366"/>
                </a:solidFill>
                <a:latin typeface="Playfair Display" panose="00000500000000000000" pitchFamily="2" charset="0"/>
              </a:rPr>
              <a:t>8</a:t>
            </a:fld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49989-AA31-952C-7FE2-E87FA952B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6" y="512332"/>
            <a:ext cx="5335587" cy="3202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F3337-B266-A9E3-B344-D0412593E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79" y="184448"/>
            <a:ext cx="4465888" cy="52922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A6DA76-A5B4-F19E-4C8A-0FB4B52CC386}"/>
              </a:ext>
            </a:extLst>
          </p:cNvPr>
          <p:cNvCxnSpPr>
            <a:cxnSpLocks/>
          </p:cNvCxnSpPr>
          <p:nvPr/>
        </p:nvCxnSpPr>
        <p:spPr>
          <a:xfrm>
            <a:off x="998876" y="3429000"/>
            <a:ext cx="888503" cy="1234440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D54615-DC94-F9BD-BFB2-3D1F67F510E5}"/>
              </a:ext>
            </a:extLst>
          </p:cNvPr>
          <p:cNvSpPr txBox="1"/>
          <p:nvPr/>
        </p:nvSpPr>
        <p:spPr>
          <a:xfrm>
            <a:off x="0" y="1951672"/>
            <a:ext cx="1693333" cy="1477328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The evaluation should give you a brief status terms 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7017BD-58EF-68D1-9F88-C9EECF903463}"/>
              </a:ext>
            </a:extLst>
          </p:cNvPr>
          <p:cNvCxnSpPr>
            <a:cxnSpLocks/>
          </p:cNvCxnSpPr>
          <p:nvPr/>
        </p:nvCxnSpPr>
        <p:spPr>
          <a:xfrm flipV="1">
            <a:off x="8610600" y="3714748"/>
            <a:ext cx="0" cy="278132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A0DDF8-2F12-3976-1D23-0F5A2264BD47}"/>
              </a:ext>
            </a:extLst>
          </p:cNvPr>
          <p:cNvSpPr txBox="1"/>
          <p:nvPr/>
        </p:nvSpPr>
        <p:spPr>
          <a:xfrm>
            <a:off x="6916578" y="4003417"/>
            <a:ext cx="3388043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Fill all necessary information 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FC979-245F-DC35-497A-F24A61B1C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A5F727-BE24-513D-863F-34DE66DF3EE7}"/>
              </a:ext>
            </a:extLst>
          </p:cNvPr>
          <p:cNvSpPr txBox="1"/>
          <p:nvPr/>
        </p:nvSpPr>
        <p:spPr>
          <a:xfrm>
            <a:off x="7178608" y="4738037"/>
            <a:ext cx="3126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3366"/>
                </a:solidFill>
                <a:latin typeface="Playfair Display" panose="00000500000000000000" pitchFamily="2" charset="0"/>
              </a:rPr>
              <a:t>Financial Validation &amp; ROI </a:t>
            </a:r>
            <a:endParaRPr lang="en-US" dirty="0">
              <a:solidFill>
                <a:srgbClr val="003366"/>
              </a:solidFill>
              <a:latin typeface="Playfair Display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Playfair Display" panose="00000500000000000000" pitchFamily="2" charset="0"/>
              </a:rPr>
              <a:t> Annual Savings: $125,000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Playfair Display" panose="00000500000000000000" pitchFamily="2" charset="0"/>
              </a:rPr>
              <a:t> Annual Cost: $7,300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Playfair Display" panose="00000500000000000000" pitchFamily="2" charset="0"/>
              </a:rPr>
              <a:t> </a:t>
            </a:r>
            <a:r>
              <a:rPr lang="en-US" b="1" dirty="0">
                <a:solidFill>
                  <a:srgbClr val="003366"/>
                </a:solidFill>
                <a:latin typeface="Playfair Display" panose="00000500000000000000" pitchFamily="2" charset="0"/>
              </a:rPr>
              <a:t>1,612% First Year ROI</a:t>
            </a:r>
            <a:r>
              <a:rPr lang="en-US" dirty="0">
                <a:solidFill>
                  <a:srgbClr val="003366"/>
                </a:solidFill>
                <a:latin typeface="Playfair Display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19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2C336-564F-D24F-2ED7-654C73EA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526-D653-45F3-921B-E7D66F866284}" type="slidenum">
              <a:rPr lang="en-US" smtClean="0">
                <a:solidFill>
                  <a:srgbClr val="003366"/>
                </a:solidFill>
                <a:latin typeface="Playfair Display" panose="00000500000000000000" pitchFamily="2" charset="0"/>
              </a:rPr>
              <a:t>9</a:t>
            </a:fld>
            <a:endParaRPr lang="en-US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4A6FD-FE3F-0012-A042-C6B5F37EB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268" y="415029"/>
            <a:ext cx="7621064" cy="52490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20AB15-AC92-6A59-41BE-74818F5C32AD}"/>
              </a:ext>
            </a:extLst>
          </p:cNvPr>
          <p:cNvCxnSpPr>
            <a:cxnSpLocks/>
          </p:cNvCxnSpPr>
          <p:nvPr/>
        </p:nvCxnSpPr>
        <p:spPr>
          <a:xfrm flipV="1">
            <a:off x="3078195" y="897467"/>
            <a:ext cx="5066738" cy="296496"/>
          </a:xfrm>
          <a:prstGeom prst="straightConnector1">
            <a:avLst/>
          </a:prstGeom>
          <a:ln w="38100">
            <a:solidFill>
              <a:srgbClr val="F67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F9D63D-B11E-C79B-B8B6-9843BA19F205}"/>
              </a:ext>
            </a:extLst>
          </p:cNvPr>
          <p:cNvSpPr txBox="1"/>
          <p:nvPr/>
        </p:nvSpPr>
        <p:spPr>
          <a:xfrm>
            <a:off x="964668" y="897467"/>
            <a:ext cx="2180405" cy="369332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Action orientation 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BDCA7-178B-E132-D263-A5A806AEB8C2}"/>
              </a:ext>
            </a:extLst>
          </p:cNvPr>
          <p:cNvSpPr txBox="1"/>
          <p:nvPr/>
        </p:nvSpPr>
        <p:spPr>
          <a:xfrm>
            <a:off x="27596" y="6186692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anose="00000500000000000000" pitchFamily="2" charset="0"/>
                <a:hlinkClick r:id="rId3"/>
              </a:rPr>
              <a:t>https://www.stemcell.com/troubleshooting-tips-for-hpsc-culture.html</a:t>
            </a:r>
            <a:endParaRPr lang="en-US" dirty="0">
              <a:latin typeface="Playfair Display" panose="00000500000000000000" pitchFamily="2" charset="0"/>
            </a:endParaRPr>
          </a:p>
          <a:p>
            <a:r>
              <a:rPr lang="en-US" dirty="0">
                <a:latin typeface="Playfair Display" panose="00000500000000000000" pitchFamily="2" charset="0"/>
                <a:hlinkClick r:id="rId4"/>
              </a:rPr>
              <a:t>https:///ipsc-maintenance-challenges</a:t>
            </a:r>
            <a:endParaRPr lang="en-US" dirty="0">
              <a:latin typeface="Playfair Display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E9415C-C188-AB0C-92C7-4F641D933B45}"/>
              </a:ext>
            </a:extLst>
          </p:cNvPr>
          <p:cNvSpPr txBox="1"/>
          <p:nvPr/>
        </p:nvSpPr>
        <p:spPr>
          <a:xfrm>
            <a:off x="151337" y="3053745"/>
            <a:ext cx="3454931" cy="1200329"/>
          </a:xfrm>
          <a:prstGeom prst="rect">
            <a:avLst/>
          </a:prstGeom>
          <a:noFill/>
          <a:ln w="38100">
            <a:solidFill>
              <a:srgbClr val="F67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66"/>
                </a:solidFill>
                <a:latin typeface="Playfair Display" panose="00000500000000000000" pitchFamily="2" charset="0"/>
              </a:rPr>
              <a:t>All monitoring, output and troubleshooting information based on labs experience and stem cell reference sources</a:t>
            </a:r>
            <a:endParaRPr lang="en-US" b="1" dirty="0">
              <a:solidFill>
                <a:srgbClr val="003366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7315E-4F0B-0A5C-2A1A-13466561F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4258" l="5273" r="56543">
                        <a14:foregroundMark x1="5371" y1="7422" x2="5371" y2="7422"/>
                        <a14:foregroundMark x1="7031" y1="9961" x2="7031" y2="9961"/>
                        <a14:foregroundMark x1="9961" y1="12500" x2="9961" y2="12500"/>
                        <a14:foregroundMark x1="16309" y1="8691" x2="16309" y2="8691"/>
                        <a14:foregroundMark x1="20801" y1="10352" x2="20801" y2="10352"/>
                        <a14:foregroundMark x1="25195" y1="10352" x2="25195" y2="10352"/>
                        <a14:foregroundMark x1="26953" y1="10352" x2="26953" y2="10352"/>
                        <a14:foregroundMark x1="28809" y1="10352" x2="28809" y2="10352"/>
                        <a14:foregroundMark x1="34570" y1="12109" x2="34570" y2="12109"/>
                        <a14:foregroundMark x1="40918" y1="9961" x2="40918" y2="9961"/>
                        <a14:foregroundMark x1="42578" y1="9961" x2="42578" y2="9961"/>
                        <a14:foregroundMark x1="45801" y1="8887" x2="45801" y2="8887"/>
                        <a14:foregroundMark x1="52344" y1="8691" x2="52344" y2="8691"/>
                        <a14:foregroundMark x1="56543" y1="8008" x2="56543" y2="8008"/>
                      </a14:backgroundRemoval>
                    </a14:imgEffect>
                  </a14:imgLayer>
                </a14:imgProps>
              </a:ext>
            </a:extLst>
          </a:blip>
          <a:srcRect r="40278" b="84028"/>
          <a:stretch>
            <a:fillRect/>
          </a:stretch>
        </p:blipFill>
        <p:spPr>
          <a:xfrm>
            <a:off x="10613452" y="-13552"/>
            <a:ext cx="14806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14731</TotalTime>
  <Words>1004</Words>
  <Application>Microsoft Office PowerPoint</Application>
  <PresentationFormat>Widescreen</PresentationFormat>
  <Paragraphs>238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Lato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Zinab Omer Rahmtallah Idris</dc:creator>
  <cp:lastModifiedBy>Zinab Omer Rahmtallah Idris</cp:lastModifiedBy>
  <cp:revision>15</cp:revision>
  <dcterms:created xsi:type="dcterms:W3CDTF">2026-04-13T08:21:56Z</dcterms:created>
  <dcterms:modified xsi:type="dcterms:W3CDTF">2026-04-28T08:25:11Z</dcterms:modified>
</cp:coreProperties>
</file>