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1" r:id="rId4"/>
    <p:sldId id="292" r:id="rId5"/>
    <p:sldId id="297" r:id="rId6"/>
    <p:sldId id="290" r:id="rId7"/>
    <p:sldId id="284" r:id="rId8"/>
    <p:sldId id="293" r:id="rId9"/>
    <p:sldId id="283" r:id="rId10"/>
    <p:sldId id="295" r:id="rId11"/>
    <p:sldId id="298" r:id="rId12"/>
    <p:sldId id="271" r:id="rId13"/>
  </p:sldIdLst>
  <p:sldSz cx="18288000" cy="10287000"/>
  <p:notesSz cx="6858000" cy="9144000"/>
  <p:embeddedFontLst>
    <p:embeddedFont>
      <p:font typeface="思源宋体 Bold Italics" panose="02010600030101010101" charset="-122"/>
      <p:bold r:id="rId15"/>
    </p:embeddedFont>
    <p:embeddedFont>
      <p:font typeface="Arimo" panose="02010600030101010101" charset="0"/>
      <p:regular r:id="rId16"/>
    </p:embeddedFont>
    <p:embeddedFont>
      <p:font typeface="等线" panose="02010600030101010101" pitchFamily="2" charset="-122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 userDrawn="1">
          <p15:clr>
            <a:srgbClr val="A4A3A4"/>
          </p15:clr>
        </p15:guide>
        <p15:guide id="2" pos="2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61" d="100"/>
          <a:sy n="61" d="100"/>
        </p:scale>
        <p:origin x="76" y="28"/>
      </p:cViewPr>
      <p:guideLst>
        <p:guide orient="horz" pos="2257"/>
        <p:guide pos="28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918D-02CF-4F7D-BDEC-714118FBDB43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2FD9-9996-46DA-A915-C4CCBCD972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FD9-9996-46DA-A915-C4CCBCD972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9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FD9-9996-46DA-A915-C4CCBCD972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92FD9-9996-46DA-A915-C4CCBCD972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85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monetizely.com/articles/what-are-the-pricing-models-for-mental-health-ai-therapy-sup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363700" y="1047750"/>
            <a:ext cx="6191250" cy="6162675"/>
          </a:xfrm>
          <a:custGeom>
            <a:avLst/>
            <a:gdLst/>
            <a:ahLst/>
            <a:cxnLst/>
            <a:rect l="l" t="t" r="r" b="b"/>
            <a:pathLst>
              <a:path w="6191250" h="6162675">
                <a:moveTo>
                  <a:pt x="0" y="0"/>
                </a:moveTo>
                <a:lnTo>
                  <a:pt x="6191250" y="0"/>
                </a:lnTo>
                <a:lnTo>
                  <a:pt x="6191250" y="6162675"/>
                </a:lnTo>
                <a:lnTo>
                  <a:pt x="0" y="6162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-3177355" y="5640770"/>
            <a:ext cx="5819775" cy="5657850"/>
          </a:xfrm>
          <a:custGeom>
            <a:avLst/>
            <a:gdLst/>
            <a:ahLst/>
            <a:cxnLst/>
            <a:rect l="l" t="t" r="r" b="b"/>
            <a:pathLst>
              <a:path w="5819775" h="5657850">
                <a:moveTo>
                  <a:pt x="0" y="0"/>
                </a:moveTo>
                <a:lnTo>
                  <a:pt x="5819775" y="0"/>
                </a:lnTo>
                <a:lnTo>
                  <a:pt x="5819775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2800350" y="6296025"/>
            <a:ext cx="2371725" cy="409575"/>
          </a:xfrm>
          <a:custGeom>
            <a:avLst/>
            <a:gdLst/>
            <a:ahLst/>
            <a:cxnLst/>
            <a:rect l="l" t="t" r="r" b="b"/>
            <a:pathLst>
              <a:path w="2371725" h="409575">
                <a:moveTo>
                  <a:pt x="0" y="0"/>
                </a:moveTo>
                <a:lnTo>
                  <a:pt x="2371725" y="0"/>
                </a:lnTo>
                <a:lnTo>
                  <a:pt x="23717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3106400" y="6238875"/>
            <a:ext cx="2371725" cy="409575"/>
          </a:xfrm>
          <a:custGeom>
            <a:avLst/>
            <a:gdLst/>
            <a:ahLst/>
            <a:cxnLst/>
            <a:rect l="l" t="t" r="r" b="b"/>
            <a:pathLst>
              <a:path w="2371725" h="409575">
                <a:moveTo>
                  <a:pt x="0" y="0"/>
                </a:moveTo>
                <a:lnTo>
                  <a:pt x="2371725" y="0"/>
                </a:lnTo>
                <a:lnTo>
                  <a:pt x="23717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5714737" y="6591331"/>
            <a:ext cx="7676026" cy="249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5"/>
              </a:lnSpc>
            </a:pPr>
            <a:r>
              <a:rPr lang="en-US" altLang="zh-CN" sz="3600" b="1" dirty="0" err="1"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  <a:sym typeface="思源宋体 Bold Italics" panose="02020800000000000000" charset="-122"/>
              </a:rPr>
              <a:t>Student:Xiaoyan</a:t>
            </a:r>
            <a:r>
              <a:rPr lang="en-US" altLang="zh-CN" sz="3600" b="1" dirty="0"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  <a:sym typeface="思源宋体 Bold Italics" panose="02020800000000000000" charset="-122"/>
              </a:rPr>
              <a:t>  Li</a:t>
            </a:r>
          </a:p>
          <a:p>
            <a:pPr algn="l">
              <a:lnSpc>
                <a:spcPts val="6485"/>
              </a:lnSpc>
            </a:pPr>
            <a:r>
              <a:rPr lang="en-US" altLang="zh-CN" sz="3600" b="1" dirty="0">
                <a:latin typeface="Arial" panose="020B0604020202020204" pitchFamily="34" charset="0"/>
                <a:ea typeface="Arimo" panose="020B0604020202020204" charset="0"/>
                <a:cs typeface="Arial" panose="020B0604020202020204" pitchFamily="34" charset="0"/>
                <a:sym typeface="思源宋体 Bold Italics" panose="02020800000000000000" charset="-122"/>
              </a:rPr>
              <a:t>Student ID:6678313530</a:t>
            </a:r>
          </a:p>
          <a:p>
            <a:pPr algn="ctr">
              <a:lnSpc>
                <a:spcPts val="6485"/>
              </a:lnSpc>
            </a:pPr>
            <a:endParaRPr lang="en-US" sz="5840" b="1" dirty="0">
              <a:solidFill>
                <a:srgbClr val="2975A9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思源宋体 Bold Italics" panose="020208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11005" y="3419334"/>
            <a:ext cx="11582399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Times New Roman" panose="02020603050405020304" pitchFamily="18" charset="0"/>
                <a:ea typeface="Arimo" panose="020B0604020202020204" charset="0"/>
                <a:cs typeface="Times New Roman" panose="02020603050405020304" pitchFamily="18" charset="0"/>
              </a:rPr>
              <a:t>AI Bridging Students with Timely Mental Health Care</a:t>
            </a:r>
            <a:endParaRPr lang="zh-CN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0352D9-2C0B-166C-C53B-666808FEF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20" y="257414"/>
            <a:ext cx="3858002" cy="3632168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83B27-CC54-8861-C56F-E6E96246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916563E2-A397-CF96-8E99-F656E1BAA705}"/>
              </a:ext>
            </a:extLst>
          </p:cNvPr>
          <p:cNvSpPr/>
          <p:nvPr/>
        </p:nvSpPr>
        <p:spPr>
          <a:xfrm>
            <a:off x="671492" y="9515196"/>
            <a:ext cx="13607415" cy="68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4DE1D0E7-040D-B62C-2C99-B018C9806F0A}"/>
              </a:ext>
            </a:extLst>
          </p:cNvPr>
          <p:cNvSpPr/>
          <p:nvPr/>
        </p:nvSpPr>
        <p:spPr>
          <a:xfrm>
            <a:off x="10997821" y="8254178"/>
            <a:ext cx="3260066" cy="11329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3E63207E-7789-91A8-4F6E-E6F6E58487FA}"/>
              </a:ext>
            </a:extLst>
          </p:cNvPr>
          <p:cNvSpPr/>
          <p:nvPr/>
        </p:nvSpPr>
        <p:spPr>
          <a:xfrm>
            <a:off x="10997821" y="6896100"/>
            <a:ext cx="3251579" cy="1278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53E26B20-C558-4C1A-8D7C-93F53BC4BFE7}"/>
              </a:ext>
            </a:extLst>
          </p:cNvPr>
          <p:cNvSpPr/>
          <p:nvPr/>
        </p:nvSpPr>
        <p:spPr>
          <a:xfrm>
            <a:off x="14477092" y="6947680"/>
            <a:ext cx="2855352" cy="25548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5C2D4444-0DAE-C626-04C4-E2F3D8479734}"/>
              </a:ext>
            </a:extLst>
          </p:cNvPr>
          <p:cNvSpPr/>
          <p:nvPr/>
        </p:nvSpPr>
        <p:spPr>
          <a:xfrm>
            <a:off x="7148457" y="8263790"/>
            <a:ext cx="3048377" cy="5198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A4FE6325-D971-D0D0-56AD-747652014235}"/>
              </a:ext>
            </a:extLst>
          </p:cNvPr>
          <p:cNvSpPr/>
          <p:nvPr/>
        </p:nvSpPr>
        <p:spPr>
          <a:xfrm>
            <a:off x="7137947" y="7560547"/>
            <a:ext cx="3048377" cy="5198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95466256-B5DE-ACA3-73B0-0B5E57E124A8}"/>
              </a:ext>
            </a:extLst>
          </p:cNvPr>
          <p:cNvSpPr/>
          <p:nvPr/>
        </p:nvSpPr>
        <p:spPr>
          <a:xfrm>
            <a:off x="7158967" y="6972300"/>
            <a:ext cx="3048377" cy="5198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B84126-0717-E39A-C2A4-B399E6FB2379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F4FA7DE9-643F-A904-8450-745EBD74E9A5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EB660818-137D-0D1A-68D6-FB7222925F9F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46C996E-7962-EFD0-5CEA-CD155422F6E6}"/>
              </a:ext>
            </a:extLst>
          </p:cNvPr>
          <p:cNvCxnSpPr/>
          <p:nvPr/>
        </p:nvCxnSpPr>
        <p:spPr>
          <a:xfrm>
            <a:off x="1274368" y="96666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A3F6167-FC57-4209-28CD-15536647A34E}"/>
              </a:ext>
            </a:extLst>
          </p:cNvPr>
          <p:cNvSpPr txBox="1"/>
          <p:nvPr/>
        </p:nvSpPr>
        <p:spPr>
          <a:xfrm>
            <a:off x="1187369" y="225929"/>
            <a:ext cx="16795231" cy="133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Competition--</a:t>
            </a: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</a:rPr>
              <a:t>Bridging the gap between self-help apps and clinical care</a:t>
            </a:r>
            <a:endParaRPr lang="zh-CN" altLang="en-US" sz="4000" b="1" i="1" dirty="0"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</a:endParaRPr>
          </a:p>
          <a:p>
            <a:pPr>
              <a:lnSpc>
                <a:spcPts val="4955"/>
              </a:lnSpc>
            </a:pPr>
            <a:endParaRPr lang="en-US" altLang="zh-CN" sz="4000" b="1" i="1" dirty="0"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  <a:sym typeface="思源宋体 Bold Italics" panose="02020800000000000000" charset="-122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7E62662A-B0A3-9A3E-4A2E-004F33BAF06E}"/>
              </a:ext>
            </a:extLst>
          </p:cNvPr>
          <p:cNvSpPr txBox="1"/>
          <p:nvPr/>
        </p:nvSpPr>
        <p:spPr>
          <a:xfrm>
            <a:off x="838200" y="1124644"/>
            <a:ext cx="16353790" cy="3306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10"/>
              </a:lnSpc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55BFA97-496E-F9C6-C836-BF5A25D5E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72185"/>
              </p:ext>
            </p:extLst>
          </p:nvPr>
        </p:nvGraphicFramePr>
        <p:xfrm>
          <a:off x="1096010" y="1355229"/>
          <a:ext cx="16236434" cy="5393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3566">
                  <a:extLst>
                    <a:ext uri="{9D8B030D-6E8A-4147-A177-3AD203B41FA5}">
                      <a16:colId xmlns:a16="http://schemas.microsoft.com/office/drawing/2014/main" val="655913291"/>
                    </a:ext>
                  </a:extLst>
                </a:gridCol>
                <a:gridCol w="8756225">
                  <a:extLst>
                    <a:ext uri="{9D8B030D-6E8A-4147-A177-3AD203B41FA5}">
                      <a16:colId xmlns:a16="http://schemas.microsoft.com/office/drawing/2014/main" val="4201584984"/>
                    </a:ext>
                  </a:extLst>
                </a:gridCol>
                <a:gridCol w="4616643">
                  <a:extLst>
                    <a:ext uri="{9D8B030D-6E8A-4147-A177-3AD203B41FA5}">
                      <a16:colId xmlns:a16="http://schemas.microsoft.com/office/drawing/2014/main" val="2202406622"/>
                    </a:ext>
                  </a:extLst>
                </a:gridCol>
              </a:tblGrid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Mind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OOCA (Thailand)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65961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Screening + guidance + referral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 therapy (video consultation)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90635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Entry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with self-assessment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with booking therapist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56355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Screening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Step-by-step (mild → severe)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structured screening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432849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Scoring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Clinical Scoring(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PHQ-9 / GAD-7 based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scoring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926596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Risk-Based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Risk-based-pathway(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/ Moderate / Severe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62870"/>
                  </a:ext>
                </a:extLst>
              </a:tr>
              <a:tr h="455350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Journey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Guided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pathway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(screen → 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！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therapy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81254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decide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they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need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Users decide themselves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030950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Low-cost / scalable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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Paid per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549913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Designed for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！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98480"/>
                  </a:ext>
                </a:extLst>
              </a:tr>
              <a:tr h="355043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student stress-focused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！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specifically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student-focused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34196"/>
                  </a:ext>
                </a:extLst>
              </a:tr>
              <a:tr h="354191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Triage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-score-based triaged &amp;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rounting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！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triage before therapy 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34719"/>
                  </a:ext>
                </a:extLst>
              </a:tr>
              <a:tr h="885478">
                <a:tc>
                  <a:txBody>
                    <a:bodyPr/>
                    <a:lstStyle/>
                    <a:p>
                      <a:pPr algn="l"/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       personalized intervention based on severity level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           </a:t>
                      </a:r>
                      <a:r>
                        <a:rPr lang="en-US" sz="18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mild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moderate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severe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     </a:t>
                      </a:r>
                      <a:r>
                        <a:rPr lang="en-US" altLang="zh-CN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Severe cases---direct hospital &amp; specialist referral</a:t>
                      </a:r>
                      <a:endParaRPr lang="en-US" altLang="zh-CN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Therapy support only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No pathway before therapy decision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33119"/>
                  </a:ext>
                </a:extLst>
              </a:tr>
            </a:tbl>
          </a:graphicData>
        </a:graphic>
      </p:graphicFrame>
      <p:pic>
        <p:nvPicPr>
          <p:cNvPr id="38" name="图形 37" descr="铃 纯色填充">
            <a:extLst>
              <a:ext uri="{FF2B5EF4-FFF2-40B4-BE49-F238E27FC236}">
                <a16:creationId xmlns:a16="http://schemas.microsoft.com/office/drawing/2014/main" id="{7D999D61-9CE9-B150-5CF1-40743CEEC0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7717" y="6366962"/>
            <a:ext cx="304800" cy="304800"/>
          </a:xfrm>
          <a:prstGeom prst="rect">
            <a:avLst/>
          </a:prstGeom>
        </p:spPr>
      </p:pic>
      <p:pic>
        <p:nvPicPr>
          <p:cNvPr id="42" name="图形 41" descr="建筑 纯色填充">
            <a:extLst>
              <a:ext uri="{FF2B5EF4-FFF2-40B4-BE49-F238E27FC236}">
                <a16:creationId xmlns:a16="http://schemas.microsoft.com/office/drawing/2014/main" id="{AEA20B25-22C9-6A05-D63D-8E1841CF10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7717" y="5776750"/>
            <a:ext cx="531366" cy="531366"/>
          </a:xfrm>
          <a:prstGeom prst="rect">
            <a:avLst/>
          </a:prstGeom>
        </p:spPr>
      </p:pic>
      <p:pic>
        <p:nvPicPr>
          <p:cNvPr id="43" name="图形 42" descr="建筑 纯色填充">
            <a:extLst>
              <a:ext uri="{FF2B5EF4-FFF2-40B4-BE49-F238E27FC236}">
                <a16:creationId xmlns:a16="http://schemas.microsoft.com/office/drawing/2014/main" id="{5D3B9DE0-93CA-121C-DD89-4C8C8D294B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26238" y="5771158"/>
            <a:ext cx="531366" cy="531366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9EAB6798-54F8-FC2F-2065-A75AB326A8D1}"/>
              </a:ext>
            </a:extLst>
          </p:cNvPr>
          <p:cNvSpPr txBox="1"/>
          <p:nvPr/>
        </p:nvSpPr>
        <p:spPr>
          <a:xfrm>
            <a:off x="1295395" y="6972300"/>
            <a:ext cx="320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星形: 五角 44">
            <a:extLst>
              <a:ext uri="{FF2B5EF4-FFF2-40B4-BE49-F238E27FC236}">
                <a16:creationId xmlns:a16="http://schemas.microsoft.com/office/drawing/2014/main" id="{5BCBF219-BAF1-65FF-9964-DE93B2D06AED}"/>
              </a:ext>
            </a:extLst>
          </p:cNvPr>
          <p:cNvSpPr/>
          <p:nvPr/>
        </p:nvSpPr>
        <p:spPr>
          <a:xfrm>
            <a:off x="152400" y="6972300"/>
            <a:ext cx="838200" cy="990600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0CA9CFF5-8804-F736-8812-6995E49FA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369" y="7342703"/>
            <a:ext cx="1126887" cy="96161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DB71D63-3599-A0B6-8F52-86408ADA8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5709" y="7342703"/>
            <a:ext cx="887863" cy="71262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1192111F-74C7-1D7C-A48A-5A5E4B649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117" y="7299111"/>
            <a:ext cx="849675" cy="81568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57D73435-3220-4BC7-30B4-C2584CDE39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494" y="7092135"/>
            <a:ext cx="409632" cy="428685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48300993-EFDB-B512-CD60-3219180A3B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8967" y="7591363"/>
            <a:ext cx="428685" cy="447737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CC7506F7-0A5D-36CB-55D4-8E6A727A1C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8494" y="8257717"/>
            <a:ext cx="352474" cy="419158"/>
          </a:xfrm>
          <a:prstGeom prst="rect">
            <a:avLst/>
          </a:prstGeom>
        </p:spPr>
      </p:pic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C53146E1-919C-845B-0C84-C0E1FB63FB47}"/>
              </a:ext>
            </a:extLst>
          </p:cNvPr>
          <p:cNvCxnSpPr>
            <a:cxnSpLocks/>
          </p:cNvCxnSpPr>
          <p:nvPr/>
        </p:nvCxnSpPr>
        <p:spPr>
          <a:xfrm>
            <a:off x="2235247" y="769233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B0946099-4359-9E53-7BBF-91F136921BDD}"/>
              </a:ext>
            </a:extLst>
          </p:cNvPr>
          <p:cNvCxnSpPr>
            <a:cxnSpLocks/>
          </p:cNvCxnSpPr>
          <p:nvPr/>
        </p:nvCxnSpPr>
        <p:spPr>
          <a:xfrm>
            <a:off x="3657600" y="769634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左大括号 69">
            <a:extLst>
              <a:ext uri="{FF2B5EF4-FFF2-40B4-BE49-F238E27FC236}">
                <a16:creationId xmlns:a16="http://schemas.microsoft.com/office/drawing/2014/main" id="{E41F1AD6-AA4A-3A87-D985-AEFF73B86285}"/>
              </a:ext>
            </a:extLst>
          </p:cNvPr>
          <p:cNvSpPr/>
          <p:nvPr/>
        </p:nvSpPr>
        <p:spPr>
          <a:xfrm>
            <a:off x="6533421" y="7098704"/>
            <a:ext cx="352474" cy="157817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73E469AB-920C-6375-86AF-9513ABE771D7}"/>
              </a:ext>
            </a:extLst>
          </p:cNvPr>
          <p:cNvSpPr txBox="1"/>
          <p:nvPr/>
        </p:nvSpPr>
        <p:spPr>
          <a:xfrm>
            <a:off x="1008164" y="8343010"/>
            <a:ext cx="145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validated questionnaires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(PHQ-9/GAD-7) 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AD705BB-8E91-E55F-3B45-3E96C2D3A976}"/>
              </a:ext>
            </a:extLst>
          </p:cNvPr>
          <p:cNvSpPr txBox="1"/>
          <p:nvPr/>
        </p:nvSpPr>
        <p:spPr>
          <a:xfrm>
            <a:off x="2471241" y="8353710"/>
            <a:ext cx="145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calculates and analyzes results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1E74B07B-9180-5FF8-D3AC-18A15E9C5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512" y="7306477"/>
            <a:ext cx="764260" cy="779245"/>
          </a:xfrm>
          <a:prstGeom prst="rect">
            <a:avLst/>
          </a:prstGeom>
        </p:spPr>
      </p:pic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EB794930-32AB-61D9-90F7-9C24534FCE9E}"/>
              </a:ext>
            </a:extLst>
          </p:cNvPr>
          <p:cNvCxnSpPr>
            <a:cxnSpLocks/>
          </p:cNvCxnSpPr>
          <p:nvPr/>
        </p:nvCxnSpPr>
        <p:spPr>
          <a:xfrm>
            <a:off x="4982042" y="769233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32237B87-1304-300F-047F-E77922932EB0}"/>
              </a:ext>
            </a:extLst>
          </p:cNvPr>
          <p:cNvSpPr txBox="1"/>
          <p:nvPr/>
        </p:nvSpPr>
        <p:spPr>
          <a:xfrm>
            <a:off x="3886200" y="8368158"/>
            <a:ext cx="145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pPr algn="ctr"/>
            <a:r>
              <a:rPr lang="en-US" altLang="zh-CN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Mild(0-9)</a:t>
            </a:r>
          </a:p>
          <a:p>
            <a:pPr algn="ctr"/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Moderate(10-14)</a:t>
            </a:r>
          </a:p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Severe(15+)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A059CF4-30EE-F876-4DBA-CA8C62350928}"/>
              </a:ext>
            </a:extLst>
          </p:cNvPr>
          <p:cNvSpPr txBox="1"/>
          <p:nvPr/>
        </p:nvSpPr>
        <p:spPr>
          <a:xfrm>
            <a:off x="5181600" y="8343900"/>
            <a:ext cx="145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recommendation &amp; next step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A0CEC601-AF67-FBB9-9B74-B8092BE7C851}"/>
              </a:ext>
            </a:extLst>
          </p:cNvPr>
          <p:cNvSpPr txBox="1"/>
          <p:nvPr/>
        </p:nvSpPr>
        <p:spPr>
          <a:xfrm>
            <a:off x="7520968" y="6990774"/>
            <a:ext cx="259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Self-help resources &amp; wellbeing tools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CCF7DE5-87AE-E981-38C5-A18E686A506A}"/>
              </a:ext>
            </a:extLst>
          </p:cNvPr>
          <p:cNvSpPr txBox="1"/>
          <p:nvPr/>
        </p:nvSpPr>
        <p:spPr>
          <a:xfrm>
            <a:off x="7615460" y="7492166"/>
            <a:ext cx="259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counseling &amp; guided support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B7B7909-EE9D-716B-40F2-AA61F6C76838}"/>
              </a:ext>
            </a:extLst>
          </p:cNvPr>
          <p:cNvSpPr txBox="1"/>
          <p:nvPr/>
        </p:nvSpPr>
        <p:spPr>
          <a:xfrm>
            <a:off x="7719153" y="8236463"/>
            <a:ext cx="259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referral to hospital &amp; specialists</a:t>
            </a:r>
          </a:p>
        </p:txBody>
      </p:sp>
      <p:pic>
        <p:nvPicPr>
          <p:cNvPr id="84" name="图片 83">
            <a:extLst>
              <a:ext uri="{FF2B5EF4-FFF2-40B4-BE49-F238E27FC236}">
                <a16:creationId xmlns:a16="http://schemas.microsoft.com/office/drawing/2014/main" id="{7CFE3683-A7BB-AEF6-43D5-957ADE0158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6328" y="6934836"/>
            <a:ext cx="431516" cy="494664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681EDE34-41E0-E9B4-43E1-6D6C877D98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16328" y="8296569"/>
            <a:ext cx="400106" cy="409632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FBEF2947-FD23-16F7-C2FB-FE11E0A4C4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52885" y="7019898"/>
            <a:ext cx="729413" cy="677312"/>
          </a:xfrm>
          <a:prstGeom prst="rect">
            <a:avLst/>
          </a:prstGeom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13CCE1A4-78F4-9B69-73AB-6432A028E9E7}"/>
              </a:ext>
            </a:extLst>
          </p:cNvPr>
          <p:cNvSpPr txBox="1"/>
          <p:nvPr/>
        </p:nvSpPr>
        <p:spPr>
          <a:xfrm>
            <a:off x="11051950" y="7124700"/>
            <a:ext cx="322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</a:t>
            </a:r>
          </a:p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self-help app reduce </a:t>
            </a:r>
            <a:r>
              <a:rPr lang="en-US" altLang="zh-CN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stress,therapy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 provide treatment –but neither solves</a:t>
            </a:r>
          </a:p>
          <a:p>
            <a:pPr algn="ctr"/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should I do next ”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A1EAB38B-C51F-8854-335A-D6D0055AE607}"/>
              </a:ext>
            </a:extLst>
          </p:cNvPr>
          <p:cNvSpPr txBox="1"/>
          <p:nvPr/>
        </p:nvSpPr>
        <p:spPr>
          <a:xfrm>
            <a:off x="11099132" y="8501385"/>
            <a:ext cx="315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Unique Value</a:t>
            </a:r>
          </a:p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guide users from </a:t>
            </a:r>
          </a:p>
          <a:p>
            <a:pPr algn="ctr"/>
            <a:r>
              <a:rPr lang="en-US" altLang="zh-CN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awareness—assessment—action--care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8CC85EB1-494C-E3E2-81C8-90972E78E782}"/>
              </a:ext>
            </a:extLst>
          </p:cNvPr>
          <p:cNvSpPr txBox="1"/>
          <p:nvPr/>
        </p:nvSpPr>
        <p:spPr>
          <a:xfrm>
            <a:off x="14641246" y="7884085"/>
            <a:ext cx="2558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OOCA solves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“I want therapy”</a:t>
            </a:r>
          </a:p>
          <a:p>
            <a:pPr algn="ct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solve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 I need therapy?”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EF25F6F0-ADBB-34A9-E3F0-3E90441DDF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019" y="9596849"/>
            <a:ext cx="519161" cy="494439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F498423F-7DE3-80C2-9F68-F0413DC860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4361" y="9698377"/>
            <a:ext cx="466790" cy="400106"/>
          </a:xfrm>
          <a:prstGeom prst="rect">
            <a:avLst/>
          </a:prstGeom>
        </p:spPr>
      </p:pic>
      <p:sp>
        <p:nvSpPr>
          <p:cNvPr id="112" name="文本框 111">
            <a:extLst>
              <a:ext uri="{FF2B5EF4-FFF2-40B4-BE49-F238E27FC236}">
                <a16:creationId xmlns:a16="http://schemas.microsoft.com/office/drawing/2014/main" id="{18873FB4-75FA-206A-1520-1A8A61970A58}"/>
              </a:ext>
            </a:extLst>
          </p:cNvPr>
          <p:cNvSpPr txBox="1"/>
          <p:nvPr/>
        </p:nvSpPr>
        <p:spPr>
          <a:xfrm>
            <a:off x="1250180" y="9599406"/>
            <a:ext cx="3528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KEY ADVANTAGE:</a:t>
            </a:r>
            <a:b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 turn “I feel bad” into “I know what to do next”</a:t>
            </a:r>
            <a:endParaRPr lang="zh-CN" altLang="en-US" sz="1200" b="1" dirty="0"/>
          </a:p>
        </p:txBody>
      </p: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652A5AC3-4B4C-9B72-336C-2308151E0027}"/>
              </a:ext>
            </a:extLst>
          </p:cNvPr>
          <p:cNvCxnSpPr>
            <a:cxnSpLocks/>
          </p:cNvCxnSpPr>
          <p:nvPr/>
        </p:nvCxnSpPr>
        <p:spPr>
          <a:xfrm>
            <a:off x="4633283" y="989843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4DF4264-934C-87E3-0467-B2BC6FFE15CC}"/>
              </a:ext>
            </a:extLst>
          </p:cNvPr>
          <p:cNvSpPr txBox="1"/>
          <p:nvPr/>
        </p:nvSpPr>
        <p:spPr>
          <a:xfrm>
            <a:off x="5060609" y="9726300"/>
            <a:ext cx="5054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 don’t just assess – we triage and route users to the right level of care.</a:t>
            </a:r>
            <a:b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1200" b="1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0324DF35-E256-7CB7-F819-CB222D088F4B}"/>
              </a:ext>
            </a:extLst>
          </p:cNvPr>
          <p:cNvSpPr txBox="1"/>
          <p:nvPr/>
        </p:nvSpPr>
        <p:spPr>
          <a:xfrm>
            <a:off x="10207344" y="9611602"/>
            <a:ext cx="41944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ONE-LINE TAKEAWAY</a:t>
            </a:r>
            <a:b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We don’t replace therapy platforms – we guide users to them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Freeform 44">
            <a:extLst>
              <a:ext uri="{FF2B5EF4-FFF2-40B4-BE49-F238E27FC236}">
                <a16:creationId xmlns:a16="http://schemas.microsoft.com/office/drawing/2014/main" id="{AF0C3348-6A4A-3094-C3CD-C1A0F9AEF64F}"/>
              </a:ext>
            </a:extLst>
          </p:cNvPr>
          <p:cNvSpPr/>
          <p:nvPr/>
        </p:nvSpPr>
        <p:spPr>
          <a:xfrm>
            <a:off x="17321934" y="9000041"/>
            <a:ext cx="1357536" cy="1982718"/>
          </a:xfrm>
          <a:custGeom>
            <a:avLst/>
            <a:gdLst/>
            <a:ahLst/>
            <a:cxnLst/>
            <a:rect l="l" t="t" r="r" b="b"/>
            <a:pathLst>
              <a:path w="4210532" h="4191099">
                <a:moveTo>
                  <a:pt x="0" y="0"/>
                </a:moveTo>
                <a:lnTo>
                  <a:pt x="4210532" y="0"/>
                </a:lnTo>
                <a:lnTo>
                  <a:pt x="4210532" y="4191099"/>
                </a:lnTo>
                <a:lnTo>
                  <a:pt x="0" y="41910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17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5059-8340-96DC-B209-A11F7D64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3546BFE7-6AE9-BFB0-E9F5-865AA0FC0311}"/>
              </a:ext>
            </a:extLst>
          </p:cNvPr>
          <p:cNvSpPr/>
          <p:nvPr/>
        </p:nvSpPr>
        <p:spPr>
          <a:xfrm>
            <a:off x="11975651" y="4832428"/>
            <a:ext cx="4129531" cy="2041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156FCE0-BE5C-A91F-5584-ED6683E914E9}"/>
              </a:ext>
            </a:extLst>
          </p:cNvPr>
          <p:cNvSpPr/>
          <p:nvPr/>
        </p:nvSpPr>
        <p:spPr>
          <a:xfrm>
            <a:off x="823468" y="4802826"/>
            <a:ext cx="4129531" cy="22456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417D8E2-CCB1-CFDF-6B2C-EAA2CE9746DC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B0A39F1E-7F9E-9ECE-9989-55C92FF611CE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2414C465-1B9B-E407-EA2A-9118EDF651F6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864E921-A276-7954-71C5-FF3DF11ED9C2}"/>
              </a:ext>
            </a:extLst>
          </p:cNvPr>
          <p:cNvCxnSpPr/>
          <p:nvPr/>
        </p:nvCxnSpPr>
        <p:spPr>
          <a:xfrm>
            <a:off x="1274368" y="96666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B6F4B68C-5CEC-D586-B7F6-1EB4553C192C}"/>
              </a:ext>
            </a:extLst>
          </p:cNvPr>
          <p:cNvSpPr txBox="1"/>
          <p:nvPr/>
        </p:nvSpPr>
        <p:spPr>
          <a:xfrm>
            <a:off x="1187369" y="225929"/>
            <a:ext cx="16795231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955"/>
              </a:lnSpc>
            </a:pPr>
            <a:r>
              <a:rPr lang="en-US" altLang="zh-CN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Marketing / Sales Strategy(GO-TO-Market Strategy )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279D10C9-B61F-81D6-7657-7CED1A5A93EC}"/>
              </a:ext>
            </a:extLst>
          </p:cNvPr>
          <p:cNvSpPr txBox="1"/>
          <p:nvPr/>
        </p:nvSpPr>
        <p:spPr>
          <a:xfrm>
            <a:off x="838200" y="1124644"/>
            <a:ext cx="16353790" cy="3306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10"/>
              </a:lnSpc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91B752AB-9A0E-C2BD-9799-72957B4B1C49}"/>
              </a:ext>
            </a:extLst>
          </p:cNvPr>
          <p:cNvSpPr/>
          <p:nvPr/>
        </p:nvSpPr>
        <p:spPr>
          <a:xfrm>
            <a:off x="5400135" y="5582763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13985B6-C45B-23B8-48D2-25CADDE3B43E}"/>
              </a:ext>
            </a:extLst>
          </p:cNvPr>
          <p:cNvSpPr/>
          <p:nvPr/>
        </p:nvSpPr>
        <p:spPr>
          <a:xfrm>
            <a:off x="6395618" y="4881732"/>
            <a:ext cx="4129531" cy="2041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箭头: V 形 20">
            <a:extLst>
              <a:ext uri="{FF2B5EF4-FFF2-40B4-BE49-F238E27FC236}">
                <a16:creationId xmlns:a16="http://schemas.microsoft.com/office/drawing/2014/main" id="{B8F5B4FC-2E21-7AC5-491C-0D91582AC5F2}"/>
              </a:ext>
            </a:extLst>
          </p:cNvPr>
          <p:cNvSpPr/>
          <p:nvPr/>
        </p:nvSpPr>
        <p:spPr>
          <a:xfrm>
            <a:off x="11096220" y="5559352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五角星 59">
            <a:extLst>
              <a:ext uri="{FF2B5EF4-FFF2-40B4-BE49-F238E27FC236}">
                <a16:creationId xmlns:a16="http://schemas.microsoft.com/office/drawing/2014/main" id="{5D097771-45AB-DA60-7DCE-C8EE67C6797E}"/>
              </a:ext>
            </a:extLst>
          </p:cNvPr>
          <p:cNvSpPr/>
          <p:nvPr/>
        </p:nvSpPr>
        <p:spPr>
          <a:xfrm>
            <a:off x="563466" y="7792982"/>
            <a:ext cx="2743200" cy="1600200"/>
          </a:xfrm>
          <a:prstGeom prst="star5">
            <a:avLst/>
          </a:prstGeom>
        </p:spPr>
        <p:style>
          <a:lnRef idx="0">
            <a:srgbClr val="FFFFFF"/>
          </a:lnRef>
          <a:fillRef idx="3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46113B0-6839-7023-8A14-EF2611C8206E}"/>
              </a:ext>
            </a:extLst>
          </p:cNvPr>
          <p:cNvSpPr txBox="1"/>
          <p:nvPr/>
        </p:nvSpPr>
        <p:spPr>
          <a:xfrm>
            <a:off x="737614" y="4911120"/>
            <a:ext cx="385699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with mental health clinics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Clinics bring patient traffic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system: offline → online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trial to onboard clinics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0877A10-61DB-E9B6-1CCC-8708D49E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03" y="2277018"/>
            <a:ext cx="3054395" cy="171809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5D09791-3B91-BD17-4D42-513109E50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82" y="2030803"/>
            <a:ext cx="3476203" cy="18836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85CE860-CD98-52D4-9424-5D81DB29E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200" y="2194990"/>
            <a:ext cx="3121791" cy="163184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17700B8-440D-0C6B-8AEA-29B7BFBE1B3D}"/>
              </a:ext>
            </a:extLst>
          </p:cNvPr>
          <p:cNvSpPr txBox="1"/>
          <p:nvPr/>
        </p:nvSpPr>
        <p:spPr>
          <a:xfrm>
            <a:off x="6287488" y="4932622"/>
            <a:ext cx="4288194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programs with universities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partnerships (B2B)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ambassadors &amp; student groups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awareness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D208578-A4CC-A5EB-412C-EF7780CDE693}"/>
              </a:ext>
            </a:extLst>
          </p:cNvPr>
          <p:cNvSpPr txBox="1"/>
          <p:nvPr/>
        </p:nvSpPr>
        <p:spPr>
          <a:xfrm>
            <a:off x="11816988" y="5214667"/>
            <a:ext cx="4288194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TikTok / social media content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screening tools (lead generation)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56CA41D-2924-D5D0-038A-1440646DEAE5}"/>
              </a:ext>
            </a:extLst>
          </p:cNvPr>
          <p:cNvSpPr txBox="1"/>
          <p:nvPr/>
        </p:nvSpPr>
        <p:spPr>
          <a:xfrm>
            <a:off x="1616903" y="4300089"/>
            <a:ext cx="2661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Integration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4627F35-E491-2716-4DC4-E433A68600D3}"/>
              </a:ext>
            </a:extLst>
          </p:cNvPr>
          <p:cNvSpPr txBox="1"/>
          <p:nvPr/>
        </p:nvSpPr>
        <p:spPr>
          <a:xfrm>
            <a:off x="7238491" y="4388687"/>
            <a:ext cx="2386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Channel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1A116A2-AC54-4B0C-CFDE-AEA0E89D45E9}"/>
              </a:ext>
            </a:extLst>
          </p:cNvPr>
          <p:cNvSpPr txBox="1"/>
          <p:nvPr/>
        </p:nvSpPr>
        <p:spPr>
          <a:xfrm>
            <a:off x="12877800" y="4319449"/>
            <a:ext cx="2432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Acquisition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151D5F4-39DD-6C05-FDC4-43409993FAB0}"/>
              </a:ext>
            </a:extLst>
          </p:cNvPr>
          <p:cNvSpPr txBox="1"/>
          <p:nvPr/>
        </p:nvSpPr>
        <p:spPr>
          <a:xfrm>
            <a:off x="3138867" y="8880509"/>
            <a:ext cx="9186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Clinics drive supply &amp; credibility → Universities unlock scalable demand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 30">
            <a:extLst>
              <a:ext uri="{FF2B5EF4-FFF2-40B4-BE49-F238E27FC236}">
                <a16:creationId xmlns:a16="http://schemas.microsoft.com/office/drawing/2014/main" id="{C0A92BB4-B7F8-D32F-2631-0FB92FF0B9AB}"/>
              </a:ext>
            </a:extLst>
          </p:cNvPr>
          <p:cNvSpPr/>
          <p:nvPr/>
        </p:nvSpPr>
        <p:spPr>
          <a:xfrm>
            <a:off x="15938463" y="7054489"/>
            <a:ext cx="4699073" cy="4677385"/>
          </a:xfrm>
          <a:custGeom>
            <a:avLst/>
            <a:gdLst/>
            <a:ahLst/>
            <a:cxnLst/>
            <a:rect l="l" t="t" r="r" b="b"/>
            <a:pathLst>
              <a:path w="4699073" h="4677385">
                <a:moveTo>
                  <a:pt x="0" y="0"/>
                </a:moveTo>
                <a:lnTo>
                  <a:pt x="4699073" y="0"/>
                </a:lnTo>
                <a:lnTo>
                  <a:pt x="4699073" y="4677385"/>
                </a:lnTo>
                <a:lnTo>
                  <a:pt x="0" y="4677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3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363700" y="1047750"/>
            <a:ext cx="6191250" cy="6162675"/>
          </a:xfrm>
          <a:custGeom>
            <a:avLst/>
            <a:gdLst/>
            <a:ahLst/>
            <a:cxnLst/>
            <a:rect l="l" t="t" r="r" b="b"/>
            <a:pathLst>
              <a:path w="6191250" h="6162675">
                <a:moveTo>
                  <a:pt x="0" y="0"/>
                </a:moveTo>
                <a:lnTo>
                  <a:pt x="6191250" y="0"/>
                </a:lnTo>
                <a:lnTo>
                  <a:pt x="6191250" y="6162675"/>
                </a:lnTo>
                <a:lnTo>
                  <a:pt x="0" y="6162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-2905125" y="4867275"/>
            <a:ext cx="5819775" cy="5657850"/>
          </a:xfrm>
          <a:custGeom>
            <a:avLst/>
            <a:gdLst/>
            <a:ahLst/>
            <a:cxnLst/>
            <a:rect l="l" t="t" r="r" b="b"/>
            <a:pathLst>
              <a:path w="5819775" h="5657850">
                <a:moveTo>
                  <a:pt x="0" y="0"/>
                </a:moveTo>
                <a:lnTo>
                  <a:pt x="5819775" y="0"/>
                </a:lnTo>
                <a:lnTo>
                  <a:pt x="5819775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2800350" y="6296025"/>
            <a:ext cx="2371725" cy="409575"/>
          </a:xfrm>
          <a:custGeom>
            <a:avLst/>
            <a:gdLst/>
            <a:ahLst/>
            <a:cxnLst/>
            <a:rect l="l" t="t" r="r" b="b"/>
            <a:pathLst>
              <a:path w="2371725" h="409575">
                <a:moveTo>
                  <a:pt x="0" y="0"/>
                </a:moveTo>
                <a:lnTo>
                  <a:pt x="2371725" y="0"/>
                </a:lnTo>
                <a:lnTo>
                  <a:pt x="23717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13106400" y="6238875"/>
            <a:ext cx="2371725" cy="409575"/>
          </a:xfrm>
          <a:custGeom>
            <a:avLst/>
            <a:gdLst/>
            <a:ahLst/>
            <a:cxnLst/>
            <a:rect l="l" t="t" r="r" b="b"/>
            <a:pathLst>
              <a:path w="2371725" h="409575">
                <a:moveTo>
                  <a:pt x="0" y="0"/>
                </a:moveTo>
                <a:lnTo>
                  <a:pt x="2371725" y="0"/>
                </a:lnTo>
                <a:lnTo>
                  <a:pt x="2371725" y="409575"/>
                </a:lnTo>
                <a:lnTo>
                  <a:pt x="0" y="4095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5284841" y="6042336"/>
            <a:ext cx="7676026" cy="83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5"/>
              </a:lnSpc>
            </a:pPr>
            <a:endParaRPr lang="en-US" sz="5840" b="1" i="1">
              <a:solidFill>
                <a:srgbClr val="2975A9"/>
              </a:solidFill>
              <a:latin typeface="思源宋体 Bold Italics" panose="02020800000000000000" charset="-122"/>
              <a:ea typeface="思源宋体 Bold Italics" panose="02020800000000000000" charset="-122"/>
              <a:cs typeface="思源宋体 Bold Italics" panose="02020800000000000000" charset="-122"/>
              <a:sym typeface="思源宋体 Bold Italics" panose="020208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1250" y="3382645"/>
            <a:ext cx="841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951553" y="4544060"/>
            <a:ext cx="10384894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 w="15875"/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592727" y="234268"/>
            <a:ext cx="6862382" cy="6830709"/>
          </a:xfrm>
          <a:custGeom>
            <a:avLst/>
            <a:gdLst/>
            <a:ahLst/>
            <a:cxnLst/>
            <a:rect l="l" t="t" r="r" b="b"/>
            <a:pathLst>
              <a:path w="6862382" h="6830709">
                <a:moveTo>
                  <a:pt x="0" y="0"/>
                </a:moveTo>
                <a:lnTo>
                  <a:pt x="6862383" y="0"/>
                </a:lnTo>
                <a:lnTo>
                  <a:pt x="6862383" y="6830709"/>
                </a:lnTo>
                <a:lnTo>
                  <a:pt x="0" y="6830709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2520" y="-1270"/>
            <a:ext cx="5034915" cy="1870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10"/>
              </a:lnSpc>
            </a:pPr>
            <a:r>
              <a:rPr lang="en-US" altLang="zh-CN" sz="8800" i="1" dirty="0">
                <a:latin typeface="Times New Roman" panose="02020603050405020304" pitchFamily="18" charset="0"/>
                <a:ea typeface="思源宋体 Italics" panose="02020500000000000000" charset="-122"/>
                <a:cs typeface="Times New Roman" panose="02020603050405020304" pitchFamily="18" charset="0"/>
                <a:sym typeface="思源宋体 Italics" panose="02020500000000000000" charset="-122"/>
              </a:rPr>
              <a:t>Outlines</a:t>
            </a:r>
          </a:p>
        </p:txBody>
      </p:sp>
      <p:grpSp>
        <p:nvGrpSpPr>
          <p:cNvPr id="7" name="Group 7"/>
          <p:cNvGrpSpPr/>
          <p:nvPr>
            <p:custDataLst>
              <p:tags r:id="rId1"/>
            </p:custDataLst>
          </p:nvPr>
        </p:nvGrpSpPr>
        <p:grpSpPr>
          <a:xfrm>
            <a:off x="1562716" y="2459853"/>
            <a:ext cx="977957" cy="3103529"/>
            <a:chOff x="0" y="-1842806"/>
            <a:chExt cx="812800" cy="2579406"/>
          </a:xfrm>
        </p:grpSpPr>
        <p:sp>
          <p:nvSpPr>
            <p:cNvPr id="8" name="Freeform 8"/>
            <p:cNvSpPr/>
            <p:nvPr>
              <p:custDataLst>
                <p:tags r:id="rId32"/>
              </p:custDataLst>
            </p:nvPr>
          </p:nvSpPr>
          <p:spPr>
            <a:xfrm>
              <a:off x="0" y="-184280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>
            <p:custDataLst>
              <p:tags r:id="rId2"/>
            </p:custDataLst>
          </p:nvPr>
        </p:nvSpPr>
        <p:spPr>
          <a:xfrm>
            <a:off x="1477850" y="2523616"/>
            <a:ext cx="1147687" cy="7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 dirty="0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01</a:t>
            </a:r>
          </a:p>
        </p:txBody>
      </p:sp>
      <p:sp>
        <p:nvSpPr>
          <p:cNvPr id="11" name="TextBox 11"/>
          <p:cNvSpPr txBox="1"/>
          <p:nvPr>
            <p:custDataLst>
              <p:tags r:id="rId3"/>
            </p:custDataLst>
          </p:nvPr>
        </p:nvSpPr>
        <p:spPr>
          <a:xfrm>
            <a:off x="2792095" y="2628900"/>
            <a:ext cx="2479040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Problem</a:t>
            </a:r>
          </a:p>
        </p:txBody>
      </p:sp>
      <p:grpSp>
        <p:nvGrpSpPr>
          <p:cNvPr id="14" name="Group 14"/>
          <p:cNvGrpSpPr/>
          <p:nvPr>
            <p:custDataLst>
              <p:tags r:id="rId4"/>
            </p:custDataLst>
          </p:nvPr>
        </p:nvGrpSpPr>
        <p:grpSpPr>
          <a:xfrm>
            <a:off x="1563351" y="4093533"/>
            <a:ext cx="977957" cy="977957"/>
            <a:chOff x="0" y="0"/>
            <a:chExt cx="812800" cy="812800"/>
          </a:xfrm>
        </p:grpSpPr>
        <p:sp>
          <p:nvSpPr>
            <p:cNvPr id="15" name="Freeform 15"/>
            <p:cNvSpPr/>
            <p:nvPr>
              <p:custDataLst>
                <p:tags r:id="rId31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7"/>
          <p:cNvSpPr txBox="1"/>
          <p:nvPr>
            <p:custDataLst>
              <p:tags r:id="rId5"/>
            </p:custDataLst>
          </p:nvPr>
        </p:nvSpPr>
        <p:spPr>
          <a:xfrm>
            <a:off x="1524206" y="4133084"/>
            <a:ext cx="1147687" cy="7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 dirty="0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27429" y="7816878"/>
            <a:ext cx="3085113" cy="47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5"/>
              </a:lnSpc>
            </a:pPr>
            <a:endParaRPr lang="en-US" sz="4000">
              <a:latin typeface="Times New Roman" panose="02020603050405020304" pitchFamily="18" charset="0"/>
              <a:ea typeface="思源宋体" panose="02020400000000000000" charset="-122"/>
              <a:cs typeface="Times New Roman" panose="02020603050405020304" pitchFamily="18" charset="0"/>
              <a:sym typeface="思源宋体" panose="02020400000000000000" charset="-122"/>
            </a:endParaRPr>
          </a:p>
          <a:p>
            <a:pPr algn="l">
              <a:lnSpc>
                <a:spcPts val="1555"/>
              </a:lnSpc>
            </a:pPr>
            <a:endParaRPr lang="en-US" sz="4000">
              <a:latin typeface="Times New Roman" panose="02020603050405020304" pitchFamily="18" charset="0"/>
              <a:ea typeface="思源宋体" panose="02020400000000000000" charset="-122"/>
              <a:cs typeface="Times New Roman" panose="02020603050405020304" pitchFamily="18" charset="0"/>
              <a:sym typeface="思源宋体" panose="02020400000000000000" charset="-122"/>
            </a:endParaRPr>
          </a:p>
        </p:txBody>
      </p:sp>
      <p:grpSp>
        <p:nvGrpSpPr>
          <p:cNvPr id="21" name="Group 21"/>
          <p:cNvGrpSpPr/>
          <p:nvPr>
            <p:custDataLst>
              <p:tags r:id="rId6"/>
            </p:custDataLst>
          </p:nvPr>
        </p:nvGrpSpPr>
        <p:grpSpPr>
          <a:xfrm>
            <a:off x="8407959" y="2477896"/>
            <a:ext cx="977957" cy="977957"/>
            <a:chOff x="0" y="0"/>
            <a:chExt cx="812800" cy="812800"/>
          </a:xfrm>
        </p:grpSpPr>
        <p:sp>
          <p:nvSpPr>
            <p:cNvPr id="22" name="Freeform 22"/>
            <p:cNvSpPr/>
            <p:nvPr>
              <p:custDataLst>
                <p:tags r:id="rId30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4"/>
          <p:cNvSpPr txBox="1"/>
          <p:nvPr>
            <p:custDataLst>
              <p:tags r:id="rId7"/>
            </p:custDataLst>
          </p:nvPr>
        </p:nvSpPr>
        <p:spPr>
          <a:xfrm>
            <a:off x="8299523" y="2459680"/>
            <a:ext cx="1147687" cy="7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 dirty="0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02</a:t>
            </a:r>
          </a:p>
        </p:txBody>
      </p:sp>
      <p:sp>
        <p:nvSpPr>
          <p:cNvPr id="25" name="TextBox 25"/>
          <p:cNvSpPr txBox="1"/>
          <p:nvPr>
            <p:custDataLst>
              <p:tags r:id="rId8"/>
            </p:custDataLst>
          </p:nvPr>
        </p:nvSpPr>
        <p:spPr>
          <a:xfrm>
            <a:off x="2666887" y="4410989"/>
            <a:ext cx="5860615" cy="60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Beyond Chatbot Vision</a:t>
            </a:r>
          </a:p>
        </p:txBody>
      </p:sp>
      <p:grpSp>
        <p:nvGrpSpPr>
          <p:cNvPr id="28" name="Group 28"/>
          <p:cNvGrpSpPr/>
          <p:nvPr>
            <p:custDataLst>
              <p:tags r:id="rId9"/>
            </p:custDataLst>
          </p:nvPr>
        </p:nvGrpSpPr>
        <p:grpSpPr>
          <a:xfrm>
            <a:off x="1508440" y="5681033"/>
            <a:ext cx="977957" cy="977957"/>
            <a:chOff x="0" y="0"/>
            <a:chExt cx="812800" cy="812800"/>
          </a:xfrm>
        </p:grpSpPr>
        <p:sp>
          <p:nvSpPr>
            <p:cNvPr id="29" name="Freeform 29"/>
            <p:cNvSpPr/>
            <p:nvPr>
              <p:custDataLst>
                <p:tags r:id="rId29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1"/>
          <p:cNvSpPr txBox="1"/>
          <p:nvPr>
            <p:custDataLst>
              <p:tags r:id="rId10"/>
            </p:custDataLst>
          </p:nvPr>
        </p:nvSpPr>
        <p:spPr>
          <a:xfrm>
            <a:off x="1447704" y="5690104"/>
            <a:ext cx="1147687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05</a:t>
            </a:r>
          </a:p>
        </p:txBody>
      </p:sp>
      <p:sp>
        <p:nvSpPr>
          <p:cNvPr id="32" name="TextBox 32"/>
          <p:cNvSpPr txBox="1"/>
          <p:nvPr>
            <p:custDataLst>
              <p:tags r:id="rId11"/>
            </p:custDataLst>
          </p:nvPr>
        </p:nvSpPr>
        <p:spPr>
          <a:xfrm>
            <a:off x="2695090" y="5906920"/>
            <a:ext cx="5860615" cy="60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Business Model</a:t>
            </a:r>
          </a:p>
        </p:txBody>
      </p:sp>
      <p:grpSp>
        <p:nvGrpSpPr>
          <p:cNvPr id="5" name="Group 21"/>
          <p:cNvGrpSpPr/>
          <p:nvPr>
            <p:custDataLst>
              <p:tags r:id="rId12"/>
            </p:custDataLst>
          </p:nvPr>
        </p:nvGrpSpPr>
        <p:grpSpPr>
          <a:xfrm>
            <a:off x="8366684" y="4107306"/>
            <a:ext cx="977957" cy="977957"/>
            <a:chOff x="0" y="0"/>
            <a:chExt cx="812800" cy="812800"/>
          </a:xfrm>
        </p:grpSpPr>
        <p:sp>
          <p:nvSpPr>
            <p:cNvPr id="6" name="Freeform 22"/>
            <p:cNvSpPr/>
            <p:nvPr>
              <p:custDataLst>
                <p:tags r:id="rId28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24"/>
          <p:cNvSpPr txBox="1"/>
          <p:nvPr>
            <p:custDataLst>
              <p:tags r:id="rId13"/>
            </p:custDataLst>
          </p:nvPr>
        </p:nvSpPr>
        <p:spPr>
          <a:xfrm>
            <a:off x="8337623" y="4122110"/>
            <a:ext cx="1147687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 dirty="0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04</a:t>
            </a:r>
          </a:p>
        </p:txBody>
      </p:sp>
      <p:sp>
        <p:nvSpPr>
          <p:cNvPr id="26" name="TextBox 18"/>
          <p:cNvSpPr txBox="1"/>
          <p:nvPr>
            <p:custDataLst>
              <p:tags r:id="rId14"/>
            </p:custDataLst>
          </p:nvPr>
        </p:nvSpPr>
        <p:spPr>
          <a:xfrm>
            <a:off x="9639935" y="4286885"/>
            <a:ext cx="6337935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altLang="zh-CN" sz="4000" b="1" i="1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Market Opportunity</a:t>
            </a:r>
          </a:p>
        </p:txBody>
      </p:sp>
      <p:sp>
        <p:nvSpPr>
          <p:cNvPr id="35" name="TextBox 11"/>
          <p:cNvSpPr txBox="1"/>
          <p:nvPr>
            <p:custDataLst>
              <p:tags r:id="rId15"/>
            </p:custDataLst>
          </p:nvPr>
        </p:nvSpPr>
        <p:spPr>
          <a:xfrm>
            <a:off x="9753416" y="2668998"/>
            <a:ext cx="5860615" cy="60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Solution</a:t>
            </a:r>
          </a:p>
        </p:txBody>
      </p:sp>
      <p:grpSp>
        <p:nvGrpSpPr>
          <p:cNvPr id="36" name="Group 28"/>
          <p:cNvGrpSpPr/>
          <p:nvPr>
            <p:custDataLst>
              <p:tags r:id="rId16"/>
            </p:custDataLst>
          </p:nvPr>
        </p:nvGrpSpPr>
        <p:grpSpPr>
          <a:xfrm>
            <a:off x="8432480" y="5690558"/>
            <a:ext cx="977957" cy="977957"/>
            <a:chOff x="0" y="0"/>
            <a:chExt cx="812800" cy="812800"/>
          </a:xfrm>
        </p:grpSpPr>
        <p:sp>
          <p:nvSpPr>
            <p:cNvPr id="37" name="Freeform 29"/>
            <p:cNvSpPr/>
            <p:nvPr>
              <p:custDataLst>
                <p:tags r:id="rId27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1"/>
          <p:cNvSpPr txBox="1"/>
          <p:nvPr>
            <p:custDataLst>
              <p:tags r:id="rId17"/>
            </p:custDataLst>
          </p:nvPr>
        </p:nvSpPr>
        <p:spPr>
          <a:xfrm>
            <a:off x="8413654" y="5752969"/>
            <a:ext cx="1147687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06</a:t>
            </a:r>
          </a:p>
        </p:txBody>
      </p:sp>
      <p:sp>
        <p:nvSpPr>
          <p:cNvPr id="40" name="TextBox 11"/>
          <p:cNvSpPr txBox="1"/>
          <p:nvPr>
            <p:custDataLst>
              <p:tags r:id="rId18"/>
            </p:custDataLst>
          </p:nvPr>
        </p:nvSpPr>
        <p:spPr>
          <a:xfrm>
            <a:off x="9753600" y="5904865"/>
            <a:ext cx="6675120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Traction / Validation</a:t>
            </a:r>
          </a:p>
        </p:txBody>
      </p:sp>
      <p:grpSp>
        <p:nvGrpSpPr>
          <p:cNvPr id="41" name="Group 28"/>
          <p:cNvGrpSpPr/>
          <p:nvPr>
            <p:custDataLst>
              <p:tags r:id="rId19"/>
            </p:custDataLst>
          </p:nvPr>
        </p:nvGrpSpPr>
        <p:grpSpPr>
          <a:xfrm>
            <a:off x="1509075" y="7491418"/>
            <a:ext cx="977957" cy="977957"/>
            <a:chOff x="0" y="0"/>
            <a:chExt cx="812800" cy="812800"/>
          </a:xfrm>
        </p:grpSpPr>
        <p:sp>
          <p:nvSpPr>
            <p:cNvPr id="42" name="Freeform 29"/>
            <p:cNvSpPr/>
            <p:nvPr>
              <p:custDataLst>
                <p:tags r:id="rId26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31"/>
          <p:cNvSpPr txBox="1"/>
          <p:nvPr>
            <p:custDataLst>
              <p:tags r:id="rId20"/>
            </p:custDataLst>
          </p:nvPr>
        </p:nvSpPr>
        <p:spPr>
          <a:xfrm>
            <a:off x="1477549" y="7505569"/>
            <a:ext cx="1147687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07</a:t>
            </a:r>
          </a:p>
        </p:txBody>
      </p:sp>
      <p:sp>
        <p:nvSpPr>
          <p:cNvPr id="45" name="TextBox 32"/>
          <p:cNvSpPr txBox="1"/>
          <p:nvPr>
            <p:custDataLst>
              <p:tags r:id="rId21"/>
            </p:custDataLst>
          </p:nvPr>
        </p:nvSpPr>
        <p:spPr>
          <a:xfrm>
            <a:off x="2615501" y="7656314"/>
            <a:ext cx="3753335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Competition</a:t>
            </a:r>
          </a:p>
        </p:txBody>
      </p:sp>
      <p:grpSp>
        <p:nvGrpSpPr>
          <p:cNvPr id="46" name="Group 28"/>
          <p:cNvGrpSpPr/>
          <p:nvPr>
            <p:custDataLst>
              <p:tags r:id="rId22"/>
            </p:custDataLst>
          </p:nvPr>
        </p:nvGrpSpPr>
        <p:grpSpPr>
          <a:xfrm>
            <a:off x="8424225" y="7528248"/>
            <a:ext cx="977957" cy="977957"/>
            <a:chOff x="0" y="0"/>
            <a:chExt cx="812800" cy="812800"/>
          </a:xfrm>
        </p:grpSpPr>
        <p:sp>
          <p:nvSpPr>
            <p:cNvPr id="47" name="Freeform 29"/>
            <p:cNvSpPr/>
            <p:nvPr>
              <p:custDataLst>
                <p:tags r:id="rId25"/>
              </p:custDataLst>
            </p:nvPr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38100" cap="sq">
              <a:solidFill>
                <a:srgbClr val="2975A9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794" tIns="42794" rIns="42794" bIns="42794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31"/>
          <p:cNvSpPr txBox="1"/>
          <p:nvPr>
            <p:custDataLst>
              <p:tags r:id="rId23"/>
            </p:custDataLst>
          </p:nvPr>
        </p:nvSpPr>
        <p:spPr>
          <a:xfrm>
            <a:off x="8366664" y="7544304"/>
            <a:ext cx="1147687" cy="751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0"/>
              </a:lnSpc>
            </a:pPr>
            <a:r>
              <a:rPr lang="en-US" sz="4000" b="1">
                <a:latin typeface="Times New Roman" panose="02020603050405020304" pitchFamily="18" charset="0"/>
                <a:ea typeface="思源宋体 Bold" panose="02020700000000000000" charset="-122"/>
                <a:cs typeface="Times New Roman" panose="02020603050405020304" pitchFamily="18" charset="0"/>
                <a:sym typeface="思源宋体 Bold" panose="02020700000000000000" charset="-122"/>
              </a:rPr>
              <a:t>08</a:t>
            </a:r>
          </a:p>
        </p:txBody>
      </p:sp>
      <p:sp>
        <p:nvSpPr>
          <p:cNvPr id="50" name="TextBox 11"/>
          <p:cNvSpPr txBox="1"/>
          <p:nvPr>
            <p:custDataLst>
              <p:tags r:id="rId24"/>
            </p:custDataLst>
          </p:nvPr>
        </p:nvSpPr>
        <p:spPr>
          <a:xfrm>
            <a:off x="9677400" y="7581900"/>
            <a:ext cx="7999095" cy="601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5"/>
              </a:lnSpc>
            </a:pP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Marketing / Sales Strategy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>
            <a:extLst>
              <a:ext uri="{FF2B5EF4-FFF2-40B4-BE49-F238E27FC236}">
                <a16:creationId xmlns:a16="http://schemas.microsoft.com/office/drawing/2014/main" id="{C4A36049-1F58-2313-9AD6-CB5F4F239860}"/>
              </a:ext>
            </a:extLst>
          </p:cNvPr>
          <p:cNvSpPr txBox="1"/>
          <p:nvPr/>
        </p:nvSpPr>
        <p:spPr>
          <a:xfrm>
            <a:off x="852792" y="7656"/>
            <a:ext cx="16825608" cy="1158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      </a:t>
            </a:r>
            <a:r>
              <a:rPr lang="en-US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Problem--</a:t>
            </a: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Mental health struggles are rising among Thai students</a:t>
            </a:r>
            <a:endParaRPr lang="en-US" altLang="zh-CN" sz="4000" b="1" i="1" dirty="0"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077156-8054-92A1-37C2-B9CA31493774}"/>
              </a:ext>
            </a:extLst>
          </p:cNvPr>
          <p:cNvSpPr txBox="1"/>
          <p:nvPr/>
        </p:nvSpPr>
        <p:spPr>
          <a:xfrm>
            <a:off x="485801" y="1717845"/>
            <a:ext cx="8153400" cy="434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  <a:buClrTx/>
              <a:buSzTx/>
              <a:buFontTx/>
              <a:buNone/>
            </a:pPr>
            <a:r>
              <a:rPr lang="en-US" altLang="zh-CN" sz="18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In Thailand, stress, anxiety, and depression among students are increasing</a:t>
            </a:r>
            <a:r>
              <a:rPr lang="en-US" altLang="zh-CN" sz="1800" b="1" i="1" baseline="30000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(1)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B33C95-1B7F-AC01-44D4-7D778E09888E}"/>
              </a:ext>
            </a:extLst>
          </p:cNvPr>
          <p:cNvSpPr txBox="1"/>
          <p:nvPr/>
        </p:nvSpPr>
        <p:spPr>
          <a:xfrm>
            <a:off x="990600" y="2268458"/>
            <a:ext cx="492823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defRPr sz="1400" b="1"/>
            </a:pP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High risks for health-related majors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defRPr sz="1100" b="0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● Medical student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study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auto">
              <a:lnSpc>
                <a:spcPct val="150000"/>
              </a:lnSpc>
              <a:defRPr sz="10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▪ Depression: 9.3%–30.5%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auto">
              <a:lnSpc>
                <a:spcPct val="150000"/>
              </a:lnSpc>
              <a:defRPr sz="10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▪ Stress: 61.4%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auto">
              <a:lnSpc>
                <a:spcPct val="150000"/>
              </a:lnSpc>
              <a:defRPr sz="10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▪ Suicidal ideation: 12.8%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A8B06167-F93F-3475-5513-21005E7F84C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9988" y="4872550"/>
            <a:ext cx="5562600" cy="342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buClrTx/>
              <a:buSzTx/>
              <a:buFontTx/>
            </a:pPr>
            <a:r>
              <a:rPr lang="en-US" b="1" i="1" dirty="0">
                <a:solidFill>
                  <a:srgbClr val="2975A9"/>
                </a:solidFill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Academic Pressure and University Competition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83FB5A-7A93-FE2D-D09C-285C29F7EE7E}"/>
              </a:ext>
            </a:extLst>
          </p:cNvPr>
          <p:cNvSpPr txBox="1"/>
          <p:nvPr/>
        </p:nvSpPr>
        <p:spPr>
          <a:xfrm>
            <a:off x="823890" y="5516536"/>
            <a:ext cx="6494145" cy="960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academic burden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●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Academic +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Financial pressure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(5)</a:t>
            </a:r>
          </a:p>
        </p:txBody>
      </p:sp>
      <p:sp>
        <p:nvSpPr>
          <p:cNvPr id="7" name="TextBox 43">
            <a:extLst>
              <a:ext uri="{FF2B5EF4-FFF2-40B4-BE49-F238E27FC236}">
                <a16:creationId xmlns:a16="http://schemas.microsoft.com/office/drawing/2014/main" id="{AD581CBB-5058-D394-2C12-AC4FCF1693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125200" y="1818561"/>
            <a:ext cx="5602014" cy="342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buClrTx/>
              <a:buSzTx/>
              <a:buFontTx/>
            </a:pPr>
            <a:r>
              <a:rPr lang="en-US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Cultural Stigma (Fear of Losing Face / Being Judged</a:t>
            </a:r>
            <a:r>
              <a:rPr lang="en-US" sz="16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39B613-8A36-8E2A-C611-A223AF68B31A}"/>
              </a:ext>
            </a:extLst>
          </p:cNvPr>
          <p:cNvSpPr txBox="1"/>
          <p:nvPr/>
        </p:nvSpPr>
        <p:spPr>
          <a:xfrm>
            <a:off x="11353800" y="2379507"/>
            <a:ext cx="617918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●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mental illness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 still stigmatized in Thai society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(6).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●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cultural stigma prevents students from seeking help due to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fear of judgment or losing face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(7)</a:t>
            </a:r>
            <a:endParaRPr lang="en-US" altLang="zh-CN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SzTx/>
              <a:buFontTx/>
              <a:defRPr sz="1100" b="0"/>
            </a:pPr>
            <a:endParaRPr sz="2000" b="1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43">
            <a:extLst>
              <a:ext uri="{FF2B5EF4-FFF2-40B4-BE49-F238E27FC236}">
                <a16:creationId xmlns:a16="http://schemas.microsoft.com/office/drawing/2014/main" id="{4A1703DC-DBEF-D75A-B08A-AED8568803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68000" y="4806869"/>
            <a:ext cx="5638800" cy="342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buClrTx/>
              <a:buSzTx/>
              <a:buFontTx/>
            </a:pPr>
            <a:r>
              <a:rPr lang="en-US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Limited Awareness of Mental Health Services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99674A-5902-449B-F0BD-66BBA662AA03}"/>
              </a:ext>
            </a:extLst>
          </p:cNvPr>
          <p:cNvSpPr txBox="1"/>
          <p:nvPr/>
        </p:nvSpPr>
        <p:spPr>
          <a:xfrm>
            <a:off x="11619230" y="5500844"/>
            <a:ext cx="5913755" cy="1460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buClrTx/>
              <a:buSzTx/>
              <a:buFont typeface="Wingdings" panose="05000000000000000000" charset="0"/>
              <a:buChar char="l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Weak support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systems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(8)</a:t>
            </a:r>
          </a:p>
          <a:p>
            <a:pPr marL="342900" indent="-342900" algn="just">
              <a:buClrTx/>
              <a:buSzTx/>
              <a:buFont typeface="Wingdings" panose="05000000000000000000" charset="0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Low mental health awareness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(9)</a:t>
            </a:r>
          </a:p>
          <a:p>
            <a:pPr marL="342900" indent="-342900" algn="just">
              <a:buClrTx/>
              <a:buSzTx/>
              <a:buFont typeface="Wingdings" panose="05000000000000000000" charset="0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Lack of early screening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(10)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buClrTx/>
              <a:buSzTx/>
              <a:buFontTx/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9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 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A76007AE-B0CC-C351-47ED-2034DF76767E}"/>
              </a:ext>
            </a:extLst>
          </p:cNvPr>
          <p:cNvSpPr/>
          <p:nvPr/>
        </p:nvSpPr>
        <p:spPr>
          <a:xfrm>
            <a:off x="15349220" y="6551054"/>
            <a:ext cx="4802791" cy="4544709"/>
          </a:xfrm>
          <a:custGeom>
            <a:avLst/>
            <a:gdLst/>
            <a:ahLst/>
            <a:cxnLst/>
            <a:rect l="l" t="t" r="r" b="b"/>
            <a:pathLst>
              <a:path w="6862382" h="6830709">
                <a:moveTo>
                  <a:pt x="0" y="0"/>
                </a:moveTo>
                <a:lnTo>
                  <a:pt x="6862383" y="0"/>
                </a:lnTo>
                <a:lnTo>
                  <a:pt x="6862383" y="6830709"/>
                </a:lnTo>
                <a:lnTo>
                  <a:pt x="0" y="68307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227C6E0-DAE2-85DD-06B4-AF655CF38575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ED0ED941-3BBB-1600-9BA4-4F4608BCF439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80A038C8-7BD5-875C-936A-FF7FF8F6CD0E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BBC8F85-24DD-90C1-3865-A73DC74D689A}"/>
              </a:ext>
            </a:extLst>
          </p:cNvPr>
          <p:cNvCxnSpPr/>
          <p:nvPr/>
        </p:nvCxnSpPr>
        <p:spPr>
          <a:xfrm>
            <a:off x="1324001" y="118110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10FA020E-5A68-22A5-B26B-2ED2A557AC48}"/>
              </a:ext>
            </a:extLst>
          </p:cNvPr>
          <p:cNvSpPr txBox="1"/>
          <p:nvPr/>
        </p:nvSpPr>
        <p:spPr>
          <a:xfrm>
            <a:off x="15766" y="7163270"/>
            <a:ext cx="18060035" cy="30221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(1)Mahidol University. (n.d.). Mental health problems among Thai university students: Stress, anxiety, and depression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trends.https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://repository.li.mahidol.ac.th/handle/123456789/86972</a:t>
            </a: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(2)The Nation Thailand. (2022). Thai students face rising stress and depression levels. https://www.nationthailand.com/thailand/general/40022768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Chiddaycha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Wainipitapong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(2021). Mental health among Thai medical students: Preadmission evaluation and service utilization. Health Science Reports, 4(4), e416. https://doi.org/10.1002/hsr2.416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(4)Jansem, A., et al. (2023). Examining predictors of psychological well-being among university students: A descriptive comparative study across Thailand and Singapore. International Journal of Environmental Research and Public Health, 20(3), 1875. https://doi.org/10.3390/ijerph20031875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Niamnuy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et al. (2022). A study of stress and depression in health science students at a university in Bangkok, Thailand. Journal of Health Science and Medical Research. https://www.jhsmr.org/index.php/jhsmr/article/view/1130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Pitakchinnapong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Rhein, D. (2019). Exploration of the causation of stigmatization of mental illness in Thailand: Perceptions of Thai university students. Human Behavior, Development and Society, 20(2). https://so01.tci-thaijo.org/index.php/hbds/article/view/156403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Sojindamanee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Hongsanguansri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&amp;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Hataiyusuk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(2023). Examining factors that drive health-related students to seek help for psychological challenges. International Journal of Medical Education, 14, 88–99. https://pmc.ncbi.nlm.nih.gov/articles/PMC10693962/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Pradubkham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Klangpraphan, J.,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Tangtrakuladul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Taengthonglang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Saramunee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&amp;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Phimarn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(2023). Prevalence of depression, anxiety, stress, and suicidal ideation among pharmacy students: An updated systematic review and meta-analysis. International Journal of Environmental Research and Public Health, 23(2), 155. https://doi.org/10.3390/ijerph23020155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Saengudom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Hokemaitree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&amp;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Jiamjarasrangsi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(2024). Mental health literacy and associated factors among Thai military medical students. Journal of Preventive Medicine Association of Thailand. https://he01.tci-thaijo.org/index.php/JPMAT/article/view/277093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Pradubkham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T., Klangpraphan, J.,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Tangtrakuladul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Taengthonglang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Taengthonglang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Saramunee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&amp;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Phimarn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(2023). Prevalence of depression, anxiety, stress, and suicidal ideation among pharmacy students: An updated systematic review and meta-analysis. International Journal of Environmental Research and Public Health, 23(2), 155. https://doi.org/10.3390/ijerph23020155</a:t>
            </a:r>
          </a:p>
        </p:txBody>
      </p:sp>
    </p:spTree>
    <p:extLst>
      <p:ext uri="{BB962C8B-B14F-4D97-AF65-F5344CB8AC3E}">
        <p14:creationId xmlns:p14="http://schemas.microsoft.com/office/powerpoint/2010/main" val="310091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138C5-0291-7607-0BC1-2BF1B36D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8269A97-127F-A182-C71D-223EF33AB20F}"/>
              </a:ext>
            </a:extLst>
          </p:cNvPr>
          <p:cNvSpPr/>
          <p:nvPr/>
        </p:nvSpPr>
        <p:spPr>
          <a:xfrm>
            <a:off x="937531" y="2742253"/>
            <a:ext cx="2880800" cy="2052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205E20FE-BCCD-AF54-8F19-AC97B41C53C9}"/>
              </a:ext>
            </a:extLst>
          </p:cNvPr>
          <p:cNvSpPr txBox="1"/>
          <p:nvPr/>
        </p:nvSpPr>
        <p:spPr>
          <a:xfrm>
            <a:off x="937531" y="-192312"/>
            <a:ext cx="16825608" cy="1158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      </a:t>
            </a:r>
            <a:r>
              <a:rPr lang="en-US" sz="4000" b="1" i="1" dirty="0" err="1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Soultion</a:t>
            </a:r>
            <a:r>
              <a:rPr lang="en-US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--</a:t>
            </a: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Offers a “Low Barrier → Tiered Care → Referral” loop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978823F8-B046-F2C2-9259-F1092EF38285}"/>
              </a:ext>
            </a:extLst>
          </p:cNvPr>
          <p:cNvSpPr/>
          <p:nvPr/>
        </p:nvSpPr>
        <p:spPr>
          <a:xfrm>
            <a:off x="15886604" y="7658100"/>
            <a:ext cx="4802791" cy="4544709"/>
          </a:xfrm>
          <a:custGeom>
            <a:avLst/>
            <a:gdLst/>
            <a:ahLst/>
            <a:cxnLst/>
            <a:rect l="l" t="t" r="r" b="b"/>
            <a:pathLst>
              <a:path w="6862382" h="6830709">
                <a:moveTo>
                  <a:pt x="0" y="0"/>
                </a:moveTo>
                <a:lnTo>
                  <a:pt x="6862383" y="0"/>
                </a:lnTo>
                <a:lnTo>
                  <a:pt x="6862383" y="6830709"/>
                </a:lnTo>
                <a:lnTo>
                  <a:pt x="0" y="68307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307D09-5C97-8581-3B71-D826FDC1D2BF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352B5901-81DE-E9DC-B417-94C6712C90D6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3253563E-9FB5-B07F-1A3A-7382AE482F34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056B0CC-09EC-A16E-5FFC-8B9AE8896DC7}"/>
              </a:ext>
            </a:extLst>
          </p:cNvPr>
          <p:cNvCxnSpPr/>
          <p:nvPr/>
        </p:nvCxnSpPr>
        <p:spPr>
          <a:xfrm>
            <a:off x="1274368" y="96666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FE743D0-0A01-9F9B-C585-2B04E950EFB7}"/>
              </a:ext>
            </a:extLst>
          </p:cNvPr>
          <p:cNvSpPr txBox="1"/>
          <p:nvPr/>
        </p:nvSpPr>
        <p:spPr>
          <a:xfrm>
            <a:off x="994390" y="3227807"/>
            <a:ext cx="286057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Mental Health Self-Assessment (Entry Point)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C6FB7B9-FF53-3C74-30FD-487B680DCAFB}"/>
              </a:ext>
            </a:extLst>
          </p:cNvPr>
          <p:cNvSpPr/>
          <p:nvPr/>
        </p:nvSpPr>
        <p:spPr>
          <a:xfrm>
            <a:off x="5152988" y="2745353"/>
            <a:ext cx="2665686" cy="20494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F7C509B-1201-AC47-6F85-3FB43300ECB6}"/>
              </a:ext>
            </a:extLst>
          </p:cNvPr>
          <p:cNvSpPr/>
          <p:nvPr/>
        </p:nvSpPr>
        <p:spPr>
          <a:xfrm>
            <a:off x="8958099" y="2788737"/>
            <a:ext cx="2783637" cy="20060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1E88472-C535-B13E-A3CA-0C056502148B}"/>
              </a:ext>
            </a:extLst>
          </p:cNvPr>
          <p:cNvSpPr/>
          <p:nvPr/>
        </p:nvSpPr>
        <p:spPr>
          <a:xfrm>
            <a:off x="12687300" y="2861004"/>
            <a:ext cx="2514600" cy="1981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V 形 17">
            <a:extLst>
              <a:ext uri="{FF2B5EF4-FFF2-40B4-BE49-F238E27FC236}">
                <a16:creationId xmlns:a16="http://schemas.microsoft.com/office/drawing/2014/main" id="{1CDFC35F-4C6B-4305-077A-5E0BBDE5DFA8}"/>
              </a:ext>
            </a:extLst>
          </p:cNvPr>
          <p:cNvSpPr/>
          <p:nvPr/>
        </p:nvSpPr>
        <p:spPr>
          <a:xfrm>
            <a:off x="4343400" y="3390900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V 形 23">
            <a:extLst>
              <a:ext uri="{FF2B5EF4-FFF2-40B4-BE49-F238E27FC236}">
                <a16:creationId xmlns:a16="http://schemas.microsoft.com/office/drawing/2014/main" id="{6F99EB1E-EB61-2845-021E-989CF5E5A24C}"/>
              </a:ext>
            </a:extLst>
          </p:cNvPr>
          <p:cNvSpPr/>
          <p:nvPr/>
        </p:nvSpPr>
        <p:spPr>
          <a:xfrm>
            <a:off x="8085374" y="3523177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V 形 24">
            <a:extLst>
              <a:ext uri="{FF2B5EF4-FFF2-40B4-BE49-F238E27FC236}">
                <a16:creationId xmlns:a16="http://schemas.microsoft.com/office/drawing/2014/main" id="{5FD26955-BF9F-E9BC-A20F-82858A66F70D}"/>
              </a:ext>
            </a:extLst>
          </p:cNvPr>
          <p:cNvSpPr/>
          <p:nvPr/>
        </p:nvSpPr>
        <p:spPr>
          <a:xfrm>
            <a:off x="11947818" y="3679799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DC978E-A3FC-C765-6F70-F53F87071648}"/>
              </a:ext>
            </a:extLst>
          </p:cNvPr>
          <p:cNvSpPr txBox="1"/>
          <p:nvPr/>
        </p:nvSpPr>
        <p:spPr>
          <a:xfrm>
            <a:off x="5225613" y="3435556"/>
            <a:ext cx="251460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AI Emotional Journal</a:t>
            </a: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165E9A4C-914A-9ACB-B61F-3939D3090A9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91038" y="3245802"/>
            <a:ext cx="3295859" cy="8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Tiered Recommendation System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(11,12)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33B367A1-E4B6-932A-BEAF-FBA49215C1D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314000" y="3317217"/>
            <a:ext cx="3295859" cy="141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Clinic Integration (Key Business Point)</a:t>
            </a:r>
          </a:p>
          <a:p>
            <a:pPr indent="0" algn="ctr" fontAlgn="auto">
              <a:lnSpc>
                <a:spcPct val="150000"/>
              </a:lnSpc>
            </a:pPr>
            <a:endParaRPr lang="en-US" altLang="zh-CN" sz="2400" b="1" i="1" dirty="0">
              <a:solidFill>
                <a:srgbClr val="2975A9"/>
              </a:solidFill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  <a:sym typeface="思源宋体 Bold Italics" panose="02020800000000000000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02F4343-E69A-A7F5-D08A-15D5539BDE83}"/>
              </a:ext>
            </a:extLst>
          </p:cNvPr>
          <p:cNvSpPr txBox="1"/>
          <p:nvPr/>
        </p:nvSpPr>
        <p:spPr>
          <a:xfrm>
            <a:off x="653099" y="5280350"/>
            <a:ext cx="3552799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Streamlined PHQ-9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(11)</a:t>
            </a: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 / GAD-7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(12)</a:t>
            </a:r>
            <a:endParaRPr lang="en-US" altLang="zh-CN" sz="2000" baseline="30000" dirty="0">
              <a:latin typeface="Times New Roman" panose="02020603050405020304" pitchFamily="18" charset="0"/>
              <a:ea typeface="思源黑体" panose="020B0500000000000000" charset="-122"/>
              <a:cs typeface="Times New Roman" panose="02020603050405020304" pitchFamily="18" charset="0"/>
              <a:sym typeface="思源黑体" panose="020B0500000000000000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3-4 minutes to complete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Instant feedback on risk level</a:t>
            </a: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1FDF64A3-48AB-A42C-0F2D-DF1D11AC306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76800" y="5332253"/>
            <a:ext cx="3164205" cy="20535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marL="342900" indent="-342900" algn="just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Students write about their feelings</a:t>
            </a:r>
          </a:p>
          <a:p>
            <a:pPr marL="342900" indent="-342900" algn="just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AI auto-classifies as Low/Moderate/High Risk</a:t>
            </a: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3AE69488-3DA4-8BCC-8941-44CCCE27F0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39201" y="5204786"/>
            <a:ext cx="3552799" cy="2714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Low Risk → Self-help resources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Moderate Risk → Campus support &amp; </a:t>
            </a:r>
            <a:r>
              <a:rPr lang="en-US" altLang="zh-CN" sz="2000" dirty="0" err="1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counceling</a:t>
            </a: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 advice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High Risk → Referral to partner therapy clinics</a:t>
            </a:r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8700E96D-9AF6-49EA-DE13-4F1684E085E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2790196" y="5188551"/>
            <a:ext cx="3192453" cy="230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Offers Nearby therapists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Online appointment booking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Filtered by tags (anxiety/</a:t>
            </a:r>
          </a:p>
          <a:p>
            <a:pPr marL="342900" indent="-342900" algn="just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思源黑体" panose="020B0500000000000000" charset="-122"/>
              </a:rPr>
              <a:t>depression/sleep etc.)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9F35AA6-329B-13DC-C07B-A164EA434470}"/>
              </a:ext>
            </a:extLst>
          </p:cNvPr>
          <p:cNvSpPr txBox="1"/>
          <p:nvPr/>
        </p:nvSpPr>
        <p:spPr>
          <a:xfrm>
            <a:off x="122156" y="9010429"/>
            <a:ext cx="15393035" cy="1444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Reference</a:t>
            </a: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(11)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Kroenke, K., Spitzer, R. L., &amp; Williams, J. B. W. (2001). The PHQ-9: Validity of a brief depression severity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measure.Journal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General Internal Medicine, 16(9), 606–613. https://pmc.ncbi.nlm.nih.gov/articles/PMC1495268/</a:t>
            </a: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(12)Spitzer, R. L., Kroenke, K., Williams, J. B. W., &amp; L</a:t>
            </a:r>
            <a:r>
              <a:rPr lang="en-US" altLang="en-US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ö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we, B. (2006). A brief measure for assessing generalized anxiety disorder: The GAD-7. Archives of Internal Medicine, 166(10), 1092–1097. https://pmc.ncbi.nlm.nih.gov/articles/PMC9754708/</a:t>
            </a: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endParaRPr lang="en-US" altLang="zh-CN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endParaRPr lang="en-US" altLang="en-US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9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F81F4-8F7A-A533-DB2B-C63231C4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31611CBA-6352-4C52-EA90-2A92D21179A6}"/>
              </a:ext>
            </a:extLst>
          </p:cNvPr>
          <p:cNvSpPr/>
          <p:nvPr/>
        </p:nvSpPr>
        <p:spPr>
          <a:xfrm>
            <a:off x="1759055" y="5197223"/>
            <a:ext cx="3243121" cy="2079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3ED272D1-4495-6EE5-6FA1-499E79548199}"/>
              </a:ext>
            </a:extLst>
          </p:cNvPr>
          <p:cNvSpPr/>
          <p:nvPr/>
        </p:nvSpPr>
        <p:spPr>
          <a:xfrm>
            <a:off x="7617995" y="5197223"/>
            <a:ext cx="3243121" cy="2079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E1C8EE4-D4A5-1554-C96C-2681158E8DD3}"/>
              </a:ext>
            </a:extLst>
          </p:cNvPr>
          <p:cNvSpPr txBox="1"/>
          <p:nvPr/>
        </p:nvSpPr>
        <p:spPr>
          <a:xfrm>
            <a:off x="937531" y="-192312"/>
            <a:ext cx="16825608" cy="1170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     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Chatbot: Scalable Healthcare Platform Vision</a:t>
            </a:r>
            <a:endParaRPr lang="en-US" altLang="zh-CN" sz="4000" b="1" i="1" dirty="0"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BD8C4522-98AD-ADAA-7E30-17E62A275987}"/>
              </a:ext>
            </a:extLst>
          </p:cNvPr>
          <p:cNvSpPr/>
          <p:nvPr/>
        </p:nvSpPr>
        <p:spPr>
          <a:xfrm>
            <a:off x="15773400" y="7658100"/>
            <a:ext cx="4802791" cy="4544709"/>
          </a:xfrm>
          <a:custGeom>
            <a:avLst/>
            <a:gdLst/>
            <a:ahLst/>
            <a:cxnLst/>
            <a:rect l="l" t="t" r="r" b="b"/>
            <a:pathLst>
              <a:path w="6862382" h="6830709">
                <a:moveTo>
                  <a:pt x="0" y="0"/>
                </a:moveTo>
                <a:lnTo>
                  <a:pt x="6862383" y="0"/>
                </a:lnTo>
                <a:lnTo>
                  <a:pt x="6862383" y="6830709"/>
                </a:lnTo>
                <a:lnTo>
                  <a:pt x="0" y="68307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2915E25-7566-E2AC-1EAE-E3ECD8B83C66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EA0E69C0-591D-330E-DD05-23FE431F879D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E53489F6-C4DD-3355-F737-B71056596B29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A98FEEB-5595-26F7-9935-6D8AE9170C74}"/>
              </a:ext>
            </a:extLst>
          </p:cNvPr>
          <p:cNvCxnSpPr/>
          <p:nvPr/>
        </p:nvCxnSpPr>
        <p:spPr>
          <a:xfrm>
            <a:off x="1274368" y="96666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箭头: V 形 6">
            <a:extLst>
              <a:ext uri="{FF2B5EF4-FFF2-40B4-BE49-F238E27FC236}">
                <a16:creationId xmlns:a16="http://schemas.microsoft.com/office/drawing/2014/main" id="{5BF9EDCD-A559-8F01-8F50-4ADF2CFC215B}"/>
              </a:ext>
            </a:extLst>
          </p:cNvPr>
          <p:cNvSpPr/>
          <p:nvPr/>
        </p:nvSpPr>
        <p:spPr>
          <a:xfrm>
            <a:off x="5791200" y="5907203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V 形 7">
            <a:extLst>
              <a:ext uri="{FF2B5EF4-FFF2-40B4-BE49-F238E27FC236}">
                <a16:creationId xmlns:a16="http://schemas.microsoft.com/office/drawing/2014/main" id="{91AEBDD3-7E9B-A1C0-A311-88858791259F}"/>
              </a:ext>
            </a:extLst>
          </p:cNvPr>
          <p:cNvSpPr/>
          <p:nvPr/>
        </p:nvSpPr>
        <p:spPr>
          <a:xfrm>
            <a:off x="12099701" y="5937530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F407AD-B442-9B5F-D379-E72E4F6CDB23}"/>
              </a:ext>
            </a:extLst>
          </p:cNvPr>
          <p:cNvSpPr txBox="1"/>
          <p:nvPr/>
        </p:nvSpPr>
        <p:spPr>
          <a:xfrm>
            <a:off x="4712646" y="1233601"/>
            <a:ext cx="8186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AI support → to integrated digital mental healthcare ecosystem</a:t>
            </a:r>
            <a:endParaRPr lang="zh-CN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512CE8-3167-2266-00F0-8B9C9E369A77}"/>
              </a:ext>
            </a:extLst>
          </p:cNvPr>
          <p:cNvSpPr txBox="1"/>
          <p:nvPr/>
        </p:nvSpPr>
        <p:spPr>
          <a:xfrm>
            <a:off x="1949651" y="4701762"/>
            <a:ext cx="3254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Telehealth Integration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ADA737CA-0229-4682-0C4C-687917C38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73" y="2720803"/>
            <a:ext cx="3782034" cy="1932307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C537E03-A89B-0E90-9BD2-C53573A60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952" y="2783003"/>
            <a:ext cx="3219989" cy="174717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77F43F4-59B6-3C24-61D3-78BF54D54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0" y="2729362"/>
            <a:ext cx="3396621" cy="1890903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6B51AF44-C587-2F9F-2140-D3B153BD3ACF}"/>
              </a:ext>
            </a:extLst>
          </p:cNvPr>
          <p:cNvSpPr txBox="1"/>
          <p:nvPr/>
        </p:nvSpPr>
        <p:spPr>
          <a:xfrm>
            <a:off x="1759055" y="5695654"/>
            <a:ext cx="30951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online therapy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booking &amp; follow-up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+ offline care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943A297-6129-0A9B-551B-8FD910DAAF01}"/>
              </a:ext>
            </a:extLst>
          </p:cNvPr>
          <p:cNvSpPr txBox="1"/>
          <p:nvPr/>
        </p:nvSpPr>
        <p:spPr>
          <a:xfrm>
            <a:off x="7766952" y="4663643"/>
            <a:ext cx="3663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/ Clinic Integration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B1F6439C-A384-1F1B-7829-58E75984ABEE}"/>
              </a:ext>
            </a:extLst>
          </p:cNvPr>
          <p:cNvSpPr/>
          <p:nvPr/>
        </p:nvSpPr>
        <p:spPr>
          <a:xfrm>
            <a:off x="13262353" y="5164120"/>
            <a:ext cx="3243121" cy="20798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6078E80-1270-88C9-1010-AD899AE1431D}"/>
              </a:ext>
            </a:extLst>
          </p:cNvPr>
          <p:cNvSpPr txBox="1"/>
          <p:nvPr/>
        </p:nvSpPr>
        <p:spPr>
          <a:xfrm>
            <a:off x="7745931" y="5472643"/>
            <a:ext cx="2917657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 clinic referrals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patient dash board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coordination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0857007-C3EF-2A0F-B58A-7F5A24666A65}"/>
              </a:ext>
            </a:extLst>
          </p:cNvPr>
          <p:cNvSpPr txBox="1"/>
          <p:nvPr/>
        </p:nvSpPr>
        <p:spPr>
          <a:xfrm>
            <a:off x="13129377" y="5526165"/>
            <a:ext cx="3509071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marketplace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Subscription wellness programs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 (corporate / university)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32303743-21CB-2BEF-4A6E-20DF405B4EB3}"/>
              </a:ext>
            </a:extLst>
          </p:cNvPr>
          <p:cNvSpPr txBox="1"/>
          <p:nvPr/>
        </p:nvSpPr>
        <p:spPr>
          <a:xfrm>
            <a:off x="12962539" y="4620265"/>
            <a:ext cx="480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Expansion (Beyond Chatbot)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143A685-FD48-9DF1-973A-869873B9A4D9}"/>
              </a:ext>
            </a:extLst>
          </p:cNvPr>
          <p:cNvSpPr txBox="1"/>
          <p:nvPr/>
        </p:nvSpPr>
        <p:spPr>
          <a:xfrm>
            <a:off x="3644104" y="9049458"/>
            <a:ext cx="11976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vision: Full-stack mental healthcare platform connecting users, providers, and institutions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五角星 59">
            <a:extLst>
              <a:ext uri="{FF2B5EF4-FFF2-40B4-BE49-F238E27FC236}">
                <a16:creationId xmlns:a16="http://schemas.microsoft.com/office/drawing/2014/main" id="{7EE3D4EF-16FB-E5D4-2C84-0A9F315D9A93}"/>
              </a:ext>
            </a:extLst>
          </p:cNvPr>
          <p:cNvSpPr/>
          <p:nvPr/>
        </p:nvSpPr>
        <p:spPr>
          <a:xfrm>
            <a:off x="1171603" y="7962900"/>
            <a:ext cx="2743200" cy="1600200"/>
          </a:xfrm>
          <a:prstGeom prst="star5">
            <a:avLst/>
          </a:prstGeom>
        </p:spPr>
        <p:style>
          <a:lnRef idx="0">
            <a:srgbClr val="FFFFFF"/>
          </a:lnRef>
          <a:fillRef idx="3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8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641527F-7849-5510-ADE4-9FDB26615BE1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170B72F7-7E60-04BE-6B83-DCC69B770501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F3CBDAE6-98F7-A28B-1348-CCEB49AA1FE8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B880E68-E7E5-B25A-384D-3FA9DE39BB59}"/>
              </a:ext>
            </a:extLst>
          </p:cNvPr>
          <p:cNvCxnSpPr/>
          <p:nvPr/>
        </p:nvCxnSpPr>
        <p:spPr>
          <a:xfrm>
            <a:off x="1274368" y="96666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AECEDF4-A7EA-FFC6-97E9-614D3ABA84B6}"/>
              </a:ext>
            </a:extLst>
          </p:cNvPr>
          <p:cNvSpPr txBox="1"/>
          <p:nvPr/>
        </p:nvSpPr>
        <p:spPr>
          <a:xfrm>
            <a:off x="1187369" y="225929"/>
            <a:ext cx="16795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Opportunity-- A large, underserved market ready for scalable solutions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004AFB3-3B71-EE19-9A6A-BD65A8F0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537944"/>
            <a:ext cx="7951044" cy="6321244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539CEB5A-E3DB-48FA-8A93-E7BD98A7A289}"/>
              </a:ext>
            </a:extLst>
          </p:cNvPr>
          <p:cNvSpPr txBox="1"/>
          <p:nvPr/>
        </p:nvSpPr>
        <p:spPr>
          <a:xfrm>
            <a:off x="838200" y="1124644"/>
            <a:ext cx="16353790" cy="3306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10"/>
              </a:lnSpc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12ADFE63-54AD-EE41-7A77-B02DEEE1F32A}"/>
              </a:ext>
            </a:extLst>
          </p:cNvPr>
          <p:cNvSpPr txBox="1"/>
          <p:nvPr/>
        </p:nvSpPr>
        <p:spPr>
          <a:xfrm>
            <a:off x="1187369" y="1647117"/>
            <a:ext cx="6521250" cy="1329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University Students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Over 2 million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university students in Thailand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(13)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Majority aged 18–25 — high mental health risk group</a:t>
            </a:r>
            <a:r>
              <a:rPr lang="en-US" altLang="zh-CN" sz="2000" dirty="0">
                <a:latin typeface="Times New Roman" panose="02020603050405020304" pitchFamily="18" charset="0"/>
                <a:ea typeface="思源黑体" panose="020B0500000000000000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1BFA1C6-20D0-DFC0-6FE4-120E74C99F91}"/>
              </a:ext>
            </a:extLst>
          </p:cNvPr>
          <p:cNvSpPr txBox="1"/>
          <p:nvPr/>
        </p:nvSpPr>
        <p:spPr>
          <a:xfrm>
            <a:off x="1249454" y="3658374"/>
            <a:ext cx="6675346" cy="16241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Therapy Clinics / Counseling Centers (B2B)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Mental health resources in Thailand are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severely limited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(14)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availability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psychiatrist &amp; psychologist availability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78196A-1729-8269-6F4C-F51705D09EF5}"/>
              </a:ext>
            </a:extLst>
          </p:cNvPr>
          <p:cNvSpPr txBox="1"/>
          <p:nvPr/>
        </p:nvSpPr>
        <p:spPr>
          <a:xfrm>
            <a:off x="228600" y="8891632"/>
            <a:ext cx="15030450" cy="1409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Reference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(13)IMARC Group. (2024). Thailand higher education market size, share, trends and forecast 2025–2033. https://www.imarcgroup.com/thailand-higher-education-market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(14)Rhein, D., &amp; Nanni, A. (2022). Assessing mental health among Thai university students: A cross-sectional study. SAGE Open, 12(4). https://doi.org/10.1177/21582440221129248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(15)Rhein, D., &amp; Nanni, A. (2022). Assessing mental health among Thai university students: A cross-sectional study. SAGE Open, 12(4). https://doi.org/10.1177/21582440221129248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endParaRPr lang="en-US" altLang="zh-CN"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79554D75-2F6A-2D62-8329-8D3C11C9E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" y="1647117"/>
            <a:ext cx="1133633" cy="139084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035747E-D741-56A9-FF56-631F481AA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1" y="3682960"/>
            <a:ext cx="1162212" cy="1486107"/>
          </a:xfrm>
          <a:prstGeom prst="rect">
            <a:avLst/>
          </a:prstGeom>
        </p:spPr>
      </p:pic>
      <p:sp>
        <p:nvSpPr>
          <p:cNvPr id="45" name="TextBox 22">
            <a:extLst>
              <a:ext uri="{FF2B5EF4-FFF2-40B4-BE49-F238E27FC236}">
                <a16:creationId xmlns:a16="http://schemas.microsoft.com/office/drawing/2014/main" id="{50557226-FD9D-BA3E-5799-E2FE664C9AEB}"/>
              </a:ext>
            </a:extLst>
          </p:cNvPr>
          <p:cNvSpPr txBox="1"/>
          <p:nvPr/>
        </p:nvSpPr>
        <p:spPr>
          <a:xfrm>
            <a:off x="1254709" y="6081142"/>
            <a:ext cx="6553200" cy="119979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Market GAP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Approximately 20%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 Thailand’s population experience mental health challenges ,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only 23%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seek professional help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(15)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CBC42275-A4B8-6C86-8B13-7ED035AA7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5" y="5815380"/>
            <a:ext cx="1095528" cy="1333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/>
          <p:cNvSpPr/>
          <p:nvPr/>
        </p:nvSpPr>
        <p:spPr>
          <a:xfrm>
            <a:off x="1165860" y="3531870"/>
            <a:ext cx="3919855" cy="2584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5"/>
          <p:cNvSpPr txBox="1"/>
          <p:nvPr/>
        </p:nvSpPr>
        <p:spPr>
          <a:xfrm>
            <a:off x="1676402" y="-267905"/>
            <a:ext cx="13809980" cy="13100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10800"/>
              </a:lnSpc>
            </a:pPr>
            <a:r>
              <a:rPr lang="en-US" altLang="zh-CN" sz="4000" b="1" i="1" dirty="0" err="1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BusinessModel</a:t>
            </a:r>
            <a:r>
              <a:rPr lang="en-US" altLang="zh-CN" sz="4000" b="1" i="1" dirty="0"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思源宋体 Bold Italics" panose="02020800000000000000" charset="-122"/>
              </a:rPr>
              <a:t>-----Revenue &amp; Value Capture Flow</a:t>
            </a:r>
          </a:p>
          <a:p>
            <a:pPr algn="l">
              <a:lnSpc>
                <a:spcPts val="10800"/>
              </a:lnSpc>
            </a:pPr>
            <a:endParaRPr lang="en-US" sz="5400" b="1" i="1" dirty="0">
              <a:solidFill>
                <a:srgbClr val="2975A9"/>
              </a:solidFill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  <a:sym typeface="思源宋体 Bold Italics" panose="02020800000000000000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95960" y="1422083"/>
            <a:ext cx="5095240" cy="1471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i="1" dirty="0">
                <a:ln w="158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</a:rPr>
              <a:t>Essentially: A platform that converts mental health demand into clinic </a:t>
            </a:r>
            <a:r>
              <a:rPr lang="en-US" altLang="zh-CN" sz="2800" b="1" i="1" dirty="0" err="1">
                <a:ln w="158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</a:rPr>
              <a:t>revenve</a:t>
            </a:r>
            <a:r>
              <a:rPr lang="en-US" altLang="zh-CN" sz="2800" b="1" i="1" dirty="0">
                <a:ln w="158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思源宋体 Bold Italics" panose="02020800000000000000" charset="-122"/>
                <a:cs typeface="Arial" panose="020B0604020202020204" pitchFamily="34" charset="0"/>
              </a:rPr>
              <a:t> </a:t>
            </a:r>
            <a:endParaRPr lang="en-US" altLang="en-US" sz="2000" b="1" i="1" dirty="0">
              <a:solidFill>
                <a:schemeClr val="tx1"/>
              </a:solidFill>
              <a:latin typeface="思源宋体 Bold Italics" panose="02020800000000000000" charset="-122"/>
              <a:ea typeface="思源宋体 Bold Italics" panose="02020800000000000000" charset="-122"/>
              <a:cs typeface="思源宋体 Bold Italics" panose="02020800000000000000" charset="-122"/>
              <a:sym typeface="+mn-ea"/>
            </a:endParaRPr>
          </a:p>
          <a:p>
            <a:pPr algn="ctr"/>
            <a:endParaRPr lang="en-US" altLang="en-US" sz="2000" b="1" i="1" dirty="0">
              <a:solidFill>
                <a:schemeClr val="tx1"/>
              </a:solidFill>
              <a:latin typeface="思源宋体 Bold Italics" panose="02020800000000000000" charset="-122"/>
              <a:ea typeface="思源宋体 Bold Italics" panose="02020800000000000000" charset="-122"/>
              <a:cs typeface="思源宋体 Bold Italics" panose="02020800000000000000" charset="-122"/>
              <a:sym typeface="+mn-ea"/>
            </a:endParaRPr>
          </a:p>
          <a:p>
            <a:pPr algn="ctr"/>
            <a:endParaRPr lang="en-US" altLang="en-US" sz="2000" b="1" i="1" dirty="0">
              <a:ln w="15875"/>
              <a:solidFill>
                <a:schemeClr val="tx1"/>
              </a:solidFill>
              <a:effectLst/>
              <a:latin typeface="思源宋体 Bold Italics" panose="02020800000000000000" charset="-122"/>
              <a:ea typeface="思源宋体 Bold Italics" panose="02020800000000000000" charset="-122"/>
              <a:cs typeface="思源宋体 Bold Italics" panose="02020800000000000000" charset="-122"/>
              <a:sym typeface="+mn-ea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437765" y="3144902"/>
            <a:ext cx="1491615" cy="960120"/>
            <a:chOff x="1227" y="1812"/>
            <a:chExt cx="13323" cy="10536"/>
          </a:xfrm>
        </p:grpSpPr>
        <p:grpSp>
          <p:nvGrpSpPr>
            <p:cNvPr id="28" name="Group 3"/>
            <p:cNvGrpSpPr/>
            <p:nvPr/>
          </p:nvGrpSpPr>
          <p:grpSpPr>
            <a:xfrm>
              <a:off x="1227" y="1812"/>
              <a:ext cx="13323" cy="10536"/>
              <a:chOff x="0" y="-498321"/>
              <a:chExt cx="11879823" cy="9144102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0" y="0"/>
                <a:ext cx="11879823" cy="81522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37B">
                      <a:alpha val="100000"/>
                    </a:srgbClr>
                  </a:gs>
                  <a:gs pos="100000">
                    <a:srgbClr val="72CED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7"/>
              <p:cNvGrpSpPr/>
              <p:nvPr/>
            </p:nvGrpSpPr>
            <p:grpSpPr>
              <a:xfrm>
                <a:off x="613348" y="-498321"/>
                <a:ext cx="11131719" cy="9144102"/>
                <a:chOff x="49318" y="-97332"/>
                <a:chExt cx="1468483" cy="1206279"/>
              </a:xfrm>
            </p:grpSpPr>
            <p:sp>
              <p:nvSpPr>
                <p:cNvPr id="33" name="Freeform 8"/>
                <p:cNvSpPr/>
                <p:nvPr/>
              </p:nvSpPr>
              <p:spPr>
                <a:xfrm>
                  <a:off x="49318" y="-33540"/>
                  <a:ext cx="1365021" cy="107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E9E7DC">
                        <a:alpha val="100000"/>
                      </a:srgbClr>
                    </a:gs>
                  </a:gsLst>
                  <a:lin ang="5400000"/>
                </a:gradFill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TextBox 9"/>
                <p:cNvSpPr txBox="1"/>
                <p:nvPr/>
              </p:nvSpPr>
              <p:spPr>
                <a:xfrm>
                  <a:off x="183470" y="-97332"/>
                  <a:ext cx="1334331" cy="1206279"/>
                </a:xfrm>
                <a:prstGeom prst="rect">
                  <a:avLst/>
                </a:prstGeom>
              </p:spPr>
              <p:txBody>
                <a:bodyPr lIns="62372" tIns="62372" rIns="62372" bIns="62372" rtlCol="0" anchor="ctr"/>
                <a:lstStyle/>
                <a:p>
                  <a:pPr algn="ctr">
                    <a:lnSpc>
                      <a:spcPts val="1910"/>
                    </a:lnSpc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Students</a:t>
                  </a:r>
                </a:p>
              </p:txBody>
            </p:sp>
          </p:grpSp>
        </p:grpSp>
        <p:sp>
          <p:nvSpPr>
            <p:cNvPr id="37" name="TextBox 12"/>
            <p:cNvSpPr txBox="1"/>
            <p:nvPr/>
          </p:nvSpPr>
          <p:spPr>
            <a:xfrm>
              <a:off x="5494" y="3919"/>
              <a:ext cx="669" cy="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928495" y="4156075"/>
            <a:ext cx="23387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altLang="zh-CN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barrier entry</a:t>
            </a:r>
          </a:p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Support</a:t>
            </a:r>
          </a:p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emotional support</a:t>
            </a:r>
          </a:p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First</a:t>
            </a:r>
          </a:p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&amp; anonymous</a:t>
            </a:r>
          </a:p>
        </p:txBody>
      </p:sp>
      <p:grpSp>
        <p:nvGrpSpPr>
          <p:cNvPr id="65" name="Group 10"/>
          <p:cNvGrpSpPr/>
          <p:nvPr/>
        </p:nvGrpSpPr>
        <p:grpSpPr>
          <a:xfrm>
            <a:off x="3403600" y="5176520"/>
            <a:ext cx="167640" cy="71755"/>
            <a:chOff x="0" y="-64611"/>
            <a:chExt cx="1475991" cy="775811"/>
          </a:xfrm>
        </p:grpSpPr>
        <p:sp>
          <p:nvSpPr>
            <p:cNvPr id="66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37B">
                    <a:alpha val="100000"/>
                  </a:srgbClr>
                </a:gs>
                <a:gs pos="100000">
                  <a:srgbClr val="72CED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12"/>
            <p:cNvSpPr txBox="1"/>
            <p:nvPr/>
          </p:nvSpPr>
          <p:spPr>
            <a:xfrm>
              <a:off x="815591" y="-64611"/>
              <a:ext cx="6604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圆角矩形 79"/>
          <p:cNvSpPr/>
          <p:nvPr/>
        </p:nvSpPr>
        <p:spPr>
          <a:xfrm>
            <a:off x="5867400" y="3455670"/>
            <a:ext cx="5964555" cy="2682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7010400" y="5448300"/>
            <a:ext cx="3446145" cy="10102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文本框 94"/>
          <p:cNvSpPr txBox="1"/>
          <p:nvPr/>
        </p:nvSpPr>
        <p:spPr>
          <a:xfrm>
            <a:off x="5867400" y="4229100"/>
            <a:ext cx="2032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AI Screening</a:t>
            </a:r>
          </a:p>
          <a:p>
            <a:pPr algn="l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PHQ-9 / GAD-7</a:t>
            </a:r>
          </a:p>
          <a:p>
            <a:pPr algn="l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Emotional Journal </a:t>
            </a:r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" name="燕尾形 95"/>
          <p:cNvSpPr/>
          <p:nvPr/>
        </p:nvSpPr>
        <p:spPr>
          <a:xfrm>
            <a:off x="7162800" y="4305300"/>
            <a:ext cx="609600" cy="228600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>
            <a:off x="7772400" y="4229100"/>
            <a:ext cx="17907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Risk Stratification</a:t>
            </a:r>
          </a:p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Low / Moderate / High</a:t>
            </a:r>
          </a:p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AI Risk Assessment </a:t>
            </a:r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" name="燕尾形 98"/>
          <p:cNvSpPr/>
          <p:nvPr/>
        </p:nvSpPr>
        <p:spPr>
          <a:xfrm>
            <a:off x="9525000" y="4381500"/>
            <a:ext cx="609600" cy="228600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0210800" y="4229100"/>
            <a:ext cx="17907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Smart Referral</a:t>
            </a:r>
          </a:p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Match with suitable</a:t>
            </a:r>
          </a:p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therapists / clinics </a:t>
            </a:r>
          </a:p>
          <a:p>
            <a:r>
              <a:rPr lang="en-US" altLang="zh-CN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7249795" y="5676900"/>
            <a:ext cx="297180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Human-in-the-Loop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Licensed professionals deliver final care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7467600" y="3614420"/>
            <a:ext cx="297180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Mindbridge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</a:t>
            </a:r>
          </a:p>
          <a:p>
            <a:pPr algn="ctr"/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AI-Powered Triage &amp; Referral Platform</a:t>
            </a:r>
          </a:p>
        </p:txBody>
      </p:sp>
      <p:sp>
        <p:nvSpPr>
          <p:cNvPr id="103" name="圆角矩形 102"/>
          <p:cNvSpPr/>
          <p:nvPr/>
        </p:nvSpPr>
        <p:spPr>
          <a:xfrm>
            <a:off x="12492355" y="3390900"/>
            <a:ext cx="3827145" cy="25914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13689965" y="2967102"/>
            <a:ext cx="1491615" cy="960120"/>
            <a:chOff x="1227" y="1812"/>
            <a:chExt cx="13323" cy="10536"/>
          </a:xfrm>
        </p:grpSpPr>
        <p:grpSp>
          <p:nvGrpSpPr>
            <p:cNvPr id="105" name="Group 3"/>
            <p:cNvGrpSpPr/>
            <p:nvPr/>
          </p:nvGrpSpPr>
          <p:grpSpPr>
            <a:xfrm>
              <a:off x="1227" y="1812"/>
              <a:ext cx="13323" cy="10536"/>
              <a:chOff x="0" y="-498321"/>
              <a:chExt cx="11879823" cy="9144102"/>
            </a:xfrm>
          </p:grpSpPr>
          <p:sp>
            <p:nvSpPr>
              <p:cNvPr id="106" name="Freeform 5"/>
              <p:cNvSpPr/>
              <p:nvPr/>
            </p:nvSpPr>
            <p:spPr>
              <a:xfrm>
                <a:off x="0" y="0"/>
                <a:ext cx="11879823" cy="81522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37B">
                      <a:alpha val="100000"/>
                    </a:srgbClr>
                  </a:gs>
                  <a:gs pos="100000">
                    <a:srgbClr val="72CED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532821" y="-498321"/>
                <a:ext cx="10427960" cy="9144102"/>
                <a:chOff x="38695" y="-97332"/>
                <a:chExt cx="1375644" cy="1206279"/>
              </a:xfrm>
            </p:grpSpPr>
            <p:sp>
              <p:nvSpPr>
                <p:cNvPr id="108" name="Freeform 8"/>
                <p:cNvSpPr/>
                <p:nvPr/>
              </p:nvSpPr>
              <p:spPr>
                <a:xfrm>
                  <a:off x="49318" y="-33540"/>
                  <a:ext cx="1365021" cy="107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E9E7DC">
                        <a:alpha val="100000"/>
                      </a:srgbClr>
                    </a:gs>
                  </a:gsLst>
                  <a:lin ang="5400000"/>
                </a:gradFill>
              </p:spPr>
              <p:txBody>
                <a:bodyPr/>
                <a:lstStyle/>
                <a:p>
                  <a:endPara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TextBox 9"/>
                <p:cNvSpPr txBox="1"/>
                <p:nvPr/>
              </p:nvSpPr>
              <p:spPr>
                <a:xfrm>
                  <a:off x="38695" y="-97332"/>
                  <a:ext cx="1334331" cy="1206279"/>
                </a:xfrm>
                <a:prstGeom prst="rect">
                  <a:avLst/>
                </a:prstGeom>
              </p:spPr>
              <p:txBody>
                <a:bodyPr lIns="62372" tIns="62372" rIns="62372" bIns="62372" rtlCol="0" anchor="ctr"/>
                <a:lstStyle/>
                <a:p>
                  <a:pPr algn="ctr">
                    <a:lnSpc>
                      <a:spcPts val="1910"/>
                    </a:lnSpc>
                  </a:pPr>
                  <a:r>
                    <a:rPr lang="en-US" altLang="zh-CN" sz="1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Clinics / Therapy Centers</a:t>
                  </a:r>
                </a:p>
              </p:txBody>
            </p:sp>
          </p:grpSp>
        </p:grpSp>
        <p:sp>
          <p:nvSpPr>
            <p:cNvPr id="110" name="TextBox 12"/>
            <p:cNvSpPr txBox="1"/>
            <p:nvPr/>
          </p:nvSpPr>
          <p:spPr>
            <a:xfrm>
              <a:off x="5494" y="3919"/>
              <a:ext cx="669" cy="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0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文本框 110"/>
          <p:cNvSpPr txBox="1"/>
          <p:nvPr/>
        </p:nvSpPr>
        <p:spPr>
          <a:xfrm>
            <a:off x="13009245" y="4229100"/>
            <a:ext cx="292989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Pay-per-Referral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฿100 – ฿300 per confirmed visit</a:t>
            </a:r>
          </a:p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Monthly SaaS Subscription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฿1,000 – ฿5,000 per clinic</a:t>
            </a:r>
            <a:endParaRPr lang="zh-CN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 3"/>
          <p:cNvGrpSpPr/>
          <p:nvPr/>
        </p:nvGrpSpPr>
        <p:grpSpPr>
          <a:xfrm>
            <a:off x="13563602" y="5508181"/>
            <a:ext cx="1922780" cy="1060259"/>
            <a:chOff x="-940440" y="0"/>
            <a:chExt cx="9058679" cy="6640361"/>
          </a:xfrm>
        </p:grpSpPr>
        <p:grpSp>
          <p:nvGrpSpPr>
            <p:cNvPr id="113" name="Group 4"/>
            <p:cNvGrpSpPr/>
            <p:nvPr/>
          </p:nvGrpSpPr>
          <p:grpSpPr>
            <a:xfrm>
              <a:off x="0" y="0"/>
              <a:ext cx="6640361" cy="6640361"/>
              <a:chOff x="0" y="0"/>
              <a:chExt cx="812800" cy="812800"/>
            </a:xfrm>
          </p:grpSpPr>
          <p:sp>
            <p:nvSpPr>
              <p:cNvPr id="114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37B">
                      <a:alpha val="100000"/>
                    </a:srgbClr>
                  </a:gs>
                  <a:gs pos="100000">
                    <a:srgbClr val="72CED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62372" tIns="62372" rIns="62372" bIns="62372" rtlCol="0" anchor="ctr"/>
              <a:lstStyle/>
              <a:p>
                <a:pPr algn="ctr">
                  <a:lnSpc>
                    <a:spcPts val="1910"/>
                  </a:lnSpc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6" name="Group 7"/>
            <p:cNvGrpSpPr/>
            <p:nvPr/>
          </p:nvGrpSpPr>
          <p:grpSpPr>
            <a:xfrm>
              <a:off x="-940440" y="239497"/>
              <a:ext cx="9058679" cy="6161366"/>
              <a:chOff x="-155656" y="0"/>
              <a:chExt cx="1195010" cy="812800"/>
            </a:xfrm>
          </p:grpSpPr>
          <p:sp>
            <p:nvSpPr>
              <p:cNvPr id="117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E9E7D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9"/>
              <p:cNvSpPr txBox="1"/>
              <p:nvPr/>
            </p:nvSpPr>
            <p:spPr>
              <a:xfrm>
                <a:off x="-155656" y="62957"/>
                <a:ext cx="1195010" cy="679932"/>
              </a:xfrm>
              <a:prstGeom prst="rect">
                <a:avLst/>
              </a:prstGeom>
            </p:spPr>
            <p:txBody>
              <a:bodyPr lIns="62372" tIns="62372" rIns="62372" bIns="62372" rtlCol="0" anchor="ctr"/>
              <a:lstStyle/>
              <a:p>
                <a:pPr algn="ctr">
                  <a:lnSpc>
                    <a:spcPts val="1910"/>
                  </a:lnSpc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PRIMARY </a:t>
                </a:r>
              </a:p>
              <a:p>
                <a:pPr algn="ctr">
                  <a:lnSpc>
                    <a:spcPts val="1910"/>
                  </a:lnSpc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REVENUE</a:t>
                </a:r>
              </a:p>
            </p:txBody>
          </p:sp>
        </p:grpSp>
      </p:grpSp>
      <p:grpSp>
        <p:nvGrpSpPr>
          <p:cNvPr id="119" name="Group 3"/>
          <p:cNvGrpSpPr/>
          <p:nvPr/>
        </p:nvGrpSpPr>
        <p:grpSpPr>
          <a:xfrm>
            <a:off x="2265047" y="5714556"/>
            <a:ext cx="1922780" cy="1060259"/>
            <a:chOff x="-940440" y="0"/>
            <a:chExt cx="9058679" cy="6640361"/>
          </a:xfrm>
        </p:grpSpPr>
        <p:grpSp>
          <p:nvGrpSpPr>
            <p:cNvPr id="120" name="Group 4"/>
            <p:cNvGrpSpPr/>
            <p:nvPr/>
          </p:nvGrpSpPr>
          <p:grpSpPr>
            <a:xfrm>
              <a:off x="0" y="0"/>
              <a:ext cx="6640361" cy="6640361"/>
              <a:chOff x="0" y="0"/>
              <a:chExt cx="812800" cy="812800"/>
            </a:xfrm>
          </p:grpSpPr>
          <p:sp>
            <p:nvSpPr>
              <p:cNvPr id="121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37B">
                      <a:alpha val="100000"/>
                    </a:srgbClr>
                  </a:gs>
                  <a:gs pos="100000">
                    <a:srgbClr val="72CED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62372" tIns="62372" rIns="62372" bIns="62372" rtlCol="0" anchor="ctr"/>
              <a:lstStyle/>
              <a:p>
                <a:pPr algn="ctr">
                  <a:lnSpc>
                    <a:spcPts val="1910"/>
                  </a:lnSpc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7"/>
            <p:cNvGrpSpPr/>
            <p:nvPr/>
          </p:nvGrpSpPr>
          <p:grpSpPr>
            <a:xfrm>
              <a:off x="-940440" y="239497"/>
              <a:ext cx="9058679" cy="6161366"/>
              <a:chOff x="-155656" y="0"/>
              <a:chExt cx="1195010" cy="812800"/>
            </a:xfrm>
          </p:grpSpPr>
          <p:sp>
            <p:nvSpPr>
              <p:cNvPr id="124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E9E7D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TextBox 9"/>
              <p:cNvSpPr txBox="1"/>
              <p:nvPr/>
            </p:nvSpPr>
            <p:spPr>
              <a:xfrm>
                <a:off x="-155656" y="62957"/>
                <a:ext cx="1195010" cy="679932"/>
              </a:xfrm>
              <a:prstGeom prst="rect">
                <a:avLst/>
              </a:prstGeom>
            </p:spPr>
            <p:txBody>
              <a:bodyPr lIns="62372" tIns="62372" rIns="62372" bIns="62372" rtlCol="0" anchor="ctr"/>
              <a:lstStyle/>
              <a:p>
                <a:pPr algn="ctr">
                  <a:lnSpc>
                    <a:spcPts val="1910"/>
                  </a:lnSpc>
                </a:pPr>
                <a:r>
                  <a:rPr lang="en-US" altLang="zh-C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</a:t>
                </a:r>
              </a:p>
            </p:txBody>
          </p:sp>
        </p:grpSp>
      </p:grpSp>
      <p:sp>
        <p:nvSpPr>
          <p:cNvPr id="126" name="圆角矩形 125"/>
          <p:cNvSpPr/>
          <p:nvPr/>
        </p:nvSpPr>
        <p:spPr>
          <a:xfrm>
            <a:off x="6137910" y="1042670"/>
            <a:ext cx="4904740" cy="1790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Dashboard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Student Population Insights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&amp; Early Intervention Programs</a:t>
            </a:r>
            <a:endParaRPr lang="zh-CN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7239000" y="1154112"/>
            <a:ext cx="2971800" cy="2749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/ Institutions</a:t>
            </a:r>
          </a:p>
          <a:p>
            <a:pPr algn="ctr"/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燕尾形 127"/>
          <p:cNvSpPr/>
          <p:nvPr/>
        </p:nvSpPr>
        <p:spPr>
          <a:xfrm rot="5400000">
            <a:off x="8763000" y="2947035"/>
            <a:ext cx="609600" cy="228600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8915400" y="2870835"/>
            <a:ext cx="2251075" cy="274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Subscription Fee</a:t>
            </a:r>
          </a:p>
        </p:txBody>
      </p:sp>
      <p:sp>
        <p:nvSpPr>
          <p:cNvPr id="130" name="燕尾形 129"/>
          <p:cNvSpPr/>
          <p:nvPr/>
        </p:nvSpPr>
        <p:spPr>
          <a:xfrm>
            <a:off x="5181600" y="4660900"/>
            <a:ext cx="609600" cy="228600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燕尾形 130"/>
          <p:cNvSpPr/>
          <p:nvPr/>
        </p:nvSpPr>
        <p:spPr>
          <a:xfrm>
            <a:off x="11849100" y="4686300"/>
            <a:ext cx="609600" cy="228600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圆角矩形 131"/>
          <p:cNvSpPr/>
          <p:nvPr/>
        </p:nvSpPr>
        <p:spPr>
          <a:xfrm>
            <a:off x="1015365" y="6777990"/>
            <a:ext cx="4366260" cy="2682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圆角矩形 132"/>
          <p:cNvSpPr/>
          <p:nvPr/>
        </p:nvSpPr>
        <p:spPr>
          <a:xfrm>
            <a:off x="7162800" y="6743700"/>
            <a:ext cx="4124960" cy="2651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文本框 133"/>
          <p:cNvSpPr txBox="1"/>
          <p:nvPr/>
        </p:nvSpPr>
        <p:spPr>
          <a:xfrm>
            <a:off x="1295400" y="6977380"/>
            <a:ext cx="372745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Capture Logic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Touchpoint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the first place students come to for help </a:t>
            </a:r>
          </a:p>
          <a:p>
            <a:pPr indent="0" algn="ctr"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Influlence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guide and influence their decision on next steps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Pathway</a:t>
            </a:r>
          </a:p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connect them to trusted clinics through our platform </a:t>
            </a:r>
          </a:p>
          <a:p>
            <a:pPr indent="0" algn="ctr"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Revenue Capture</a:t>
            </a:r>
          </a:p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earn from referrals and subscriptions at scale</a:t>
            </a:r>
          </a:p>
        </p:txBody>
      </p:sp>
      <p:sp>
        <p:nvSpPr>
          <p:cNvPr id="150" name="圆角矩形 149"/>
          <p:cNvSpPr/>
          <p:nvPr/>
        </p:nvSpPr>
        <p:spPr>
          <a:xfrm>
            <a:off x="13241020" y="6809105"/>
            <a:ext cx="4124960" cy="2651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Pricing Overview</a:t>
            </a:r>
          </a:p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Pay-per-Referral</a:t>
            </a:r>
            <a:r>
              <a:rPr lang="en-US" altLang="zh-CN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฿100 – ฿300 per confirmed visit</a:t>
            </a:r>
          </a:p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SaaS Subscription</a:t>
            </a:r>
            <a:r>
              <a:rPr lang="en-US" altLang="zh-CN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฿1,000 – ฿5,000 per clinic / month</a:t>
            </a:r>
          </a:p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 Plan</a:t>
            </a:r>
          </a:p>
          <a:p>
            <a:pPr algn="ctr"/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Custom pricing based on size</a:t>
            </a:r>
          </a:p>
          <a:p>
            <a:pPr algn="ctr"/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Premium (Students)</a:t>
            </a:r>
            <a:r>
              <a:rPr lang="en-US" altLang="zh-CN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(17)</a:t>
            </a:r>
          </a:p>
          <a:p>
            <a:pPr algn="ctr">
              <a:buClrTx/>
              <a:buSzTx/>
              <a:buFontTx/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฿49 – ฿149 per month (optional)</a:t>
            </a:r>
          </a:p>
          <a:p>
            <a:pPr algn="ctr">
              <a:buClrTx/>
              <a:buSzTx/>
              <a:buFontTx/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- Free: Screening + Referral</a:t>
            </a:r>
          </a:p>
          <a:p>
            <a:pPr algn="ctr">
              <a:buClrTx/>
              <a:buSzTx/>
              <a:buFontTx/>
            </a:pPr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- Paid: Advanced insights (optional)</a:t>
            </a:r>
          </a:p>
        </p:txBody>
      </p:sp>
      <p:sp>
        <p:nvSpPr>
          <p:cNvPr id="160" name="燕尾形 159"/>
          <p:cNvSpPr/>
          <p:nvPr/>
        </p:nvSpPr>
        <p:spPr>
          <a:xfrm>
            <a:off x="5504180" y="7734300"/>
            <a:ext cx="1582420" cy="639445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燕尾形 160"/>
          <p:cNvSpPr/>
          <p:nvPr/>
        </p:nvSpPr>
        <p:spPr>
          <a:xfrm>
            <a:off x="11426825" y="7810500"/>
            <a:ext cx="1582420" cy="639445"/>
          </a:xfrm>
          <a:prstGeom prst="chevron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文本框 161"/>
          <p:cNvSpPr txBox="1"/>
          <p:nvPr/>
        </p:nvSpPr>
        <p:spPr>
          <a:xfrm>
            <a:off x="7361555" y="7280724"/>
            <a:ext cx="3727450" cy="153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 Segments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Primary: Clinics / Therapy Centers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for high-intent, pre-screened patients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Secondary: Universities / Institutions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for data, insights, and prevention programs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Users: Students</a:t>
            </a:r>
          </a:p>
          <a:p>
            <a:pPr indent="0" algn="ctr">
              <a:buClrTx/>
              <a:buSzTx/>
              <a:buFont typeface="Arial" panose="020B0604020202020204"/>
              <a:buNone/>
            </a:pP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engagement and adoption (low cost)</a:t>
            </a:r>
          </a:p>
        </p:txBody>
      </p:sp>
      <p:sp>
        <p:nvSpPr>
          <p:cNvPr id="163" name="矩形 162"/>
          <p:cNvSpPr/>
          <p:nvPr/>
        </p:nvSpPr>
        <p:spPr>
          <a:xfrm>
            <a:off x="12070014" y="1219221"/>
            <a:ext cx="5095240" cy="1471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b="1" i="1" dirty="0">
                <a:ln w="158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</a:rPr>
              <a:t>core statement: </a:t>
            </a:r>
            <a:r>
              <a:rPr lang="en-US" altLang="zh-CN" sz="2800" b="1" i="1" dirty="0">
                <a:ln w="158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思源宋体 Bold Italics" panose="02020800000000000000" charset="-122"/>
                <a:cs typeface="Times New Roman" panose="02020603050405020304" pitchFamily="18" charset="0"/>
                <a:sym typeface="+mn-ea"/>
              </a:rPr>
              <a:t>we monetize real clinical outcomes through triage, trust, and conversion</a:t>
            </a:r>
          </a:p>
          <a:p>
            <a:pPr algn="ctr">
              <a:buClrTx/>
              <a:buSzTx/>
              <a:buFontTx/>
            </a:pPr>
            <a:endParaRPr lang="en-US" altLang="zh-CN" sz="2800" b="1" i="1" dirty="0">
              <a:ln w="15875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思源宋体 Bold Italics" panose="02020800000000000000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E1F7B5-BA14-C968-CDB0-4C6736735FA2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3" name="平行四边形 2">
              <a:extLst>
                <a:ext uri="{FF2B5EF4-FFF2-40B4-BE49-F238E27FC236}">
                  <a16:creationId xmlns:a16="http://schemas.microsoft.com/office/drawing/2014/main" id="{126EF09C-4032-FD94-A9A7-903A645DC803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D66BB9A0-C4F3-9231-C472-BAF66BA4F9DA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995C1BC-6E41-A46E-BC8B-33BA8C849508}"/>
              </a:ext>
            </a:extLst>
          </p:cNvPr>
          <p:cNvCxnSpPr/>
          <p:nvPr/>
        </p:nvCxnSpPr>
        <p:spPr>
          <a:xfrm>
            <a:off x="1308735" y="1013591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25F3480-BA77-9F23-20B6-CBA9230048BE}"/>
              </a:ext>
            </a:extLst>
          </p:cNvPr>
          <p:cNvSpPr txBox="1"/>
          <p:nvPr/>
        </p:nvSpPr>
        <p:spPr>
          <a:xfrm>
            <a:off x="192724" y="9295550"/>
            <a:ext cx="16777335" cy="1129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Reference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(16) Bali, B. (2025, November 21). A guide to healthcare software pricing models. Software Advice. https://www.softwareadvice.com/resources/healthcare-software-pricing-models/</a:t>
            </a:r>
          </a:p>
          <a:p>
            <a:pPr>
              <a:lnSpc>
                <a:spcPct val="150000"/>
              </a:lnSpc>
              <a:defRPr sz="1100" b="0"/>
            </a:pP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(17)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Monetizely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(2025). What are the pricing models for mental health AI therapy support? 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https://www.getmonetizely.com/articles/what-are-the-pricing-models-for-mental-health-ai-therapy-support</a:t>
            </a:r>
            <a:r>
              <a:rPr lang="en-US" altLang="zh-CN" sz="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endParaRPr lang="en-US" altLang="zh-CN" sz="9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Tx/>
              <a:defRPr sz="1100" b="0"/>
            </a:pPr>
            <a:endParaRPr lang="en-US" altLang="zh-CN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B1F2-7EC2-5917-482A-BED3736C8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964FC79-4DC7-5B77-D484-6B7DE7144F63}"/>
              </a:ext>
            </a:extLst>
          </p:cNvPr>
          <p:cNvSpPr/>
          <p:nvPr/>
        </p:nvSpPr>
        <p:spPr>
          <a:xfrm>
            <a:off x="8537650" y="5398957"/>
            <a:ext cx="3856990" cy="2052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BB319C9-5BBE-38FD-F58A-69A5F5B00DAC}"/>
              </a:ext>
            </a:extLst>
          </p:cNvPr>
          <p:cNvSpPr/>
          <p:nvPr/>
        </p:nvSpPr>
        <p:spPr>
          <a:xfrm>
            <a:off x="1096010" y="1962933"/>
            <a:ext cx="3856990" cy="2052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245F109-149E-E301-0336-BEE49D9F2876}"/>
              </a:ext>
            </a:extLst>
          </p:cNvPr>
          <p:cNvGrpSpPr/>
          <p:nvPr/>
        </p:nvGrpSpPr>
        <p:grpSpPr>
          <a:xfrm>
            <a:off x="-76202" y="-1505"/>
            <a:ext cx="1371603" cy="1490639"/>
            <a:chOff x="3070727" y="196457"/>
            <a:chExt cx="692050" cy="673255"/>
          </a:xfrm>
        </p:grpSpPr>
        <p:sp>
          <p:nvSpPr>
            <p:cNvPr id="4" name="平行四边形 3">
              <a:extLst>
                <a:ext uri="{FF2B5EF4-FFF2-40B4-BE49-F238E27FC236}">
                  <a16:creationId xmlns:a16="http://schemas.microsoft.com/office/drawing/2014/main" id="{AE7FE08B-21EC-89F5-5844-F888A7521B48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rgbClr val="024282"/>
            </a:solidFill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0D651BB7-AD65-F3C3-0A9F-5745CDC25A35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rgbClr val="024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8C2B230-99F1-BEC3-90AC-1FDBCA5ACA2E}"/>
              </a:ext>
            </a:extLst>
          </p:cNvPr>
          <p:cNvCxnSpPr/>
          <p:nvPr/>
        </p:nvCxnSpPr>
        <p:spPr>
          <a:xfrm>
            <a:off x="1274368" y="966660"/>
            <a:ext cx="14630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B1346418-D4BE-CF46-A0A5-9642E36A5F95}"/>
              </a:ext>
            </a:extLst>
          </p:cNvPr>
          <p:cNvSpPr txBox="1"/>
          <p:nvPr/>
        </p:nvSpPr>
        <p:spPr>
          <a:xfrm>
            <a:off x="1187369" y="225929"/>
            <a:ext cx="16795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Traction / Validation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38BF1AE-113E-99B1-AB4B-ACF7F30673E5}"/>
              </a:ext>
            </a:extLst>
          </p:cNvPr>
          <p:cNvSpPr txBox="1"/>
          <p:nvPr/>
        </p:nvSpPr>
        <p:spPr>
          <a:xfrm>
            <a:off x="838200" y="1124644"/>
            <a:ext cx="16353790" cy="33063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10"/>
              </a:lnSpc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2A86EE-CF92-9F04-A14F-DF3EF4A2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" y="4608720"/>
            <a:ext cx="7660207" cy="45935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D86B6E7-CFFD-B02E-3242-8AF1E6C45D9C}"/>
              </a:ext>
            </a:extLst>
          </p:cNvPr>
          <p:cNvSpPr txBox="1"/>
          <p:nvPr/>
        </p:nvSpPr>
        <p:spPr>
          <a:xfrm>
            <a:off x="682002" y="2481376"/>
            <a:ext cx="4720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 Assessment Prototype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prototype finalized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箭头: V 形 15">
            <a:extLst>
              <a:ext uri="{FF2B5EF4-FFF2-40B4-BE49-F238E27FC236}">
                <a16:creationId xmlns:a16="http://schemas.microsoft.com/office/drawing/2014/main" id="{428F2CC6-46F0-F567-D9BD-1441E53F5941}"/>
              </a:ext>
            </a:extLst>
          </p:cNvPr>
          <p:cNvSpPr/>
          <p:nvPr/>
        </p:nvSpPr>
        <p:spPr>
          <a:xfrm>
            <a:off x="5490346" y="2871395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0627539-7747-6E62-089E-A4344D7A4CB6}"/>
              </a:ext>
            </a:extLst>
          </p:cNvPr>
          <p:cNvSpPr/>
          <p:nvPr/>
        </p:nvSpPr>
        <p:spPr>
          <a:xfrm>
            <a:off x="6561092" y="1984482"/>
            <a:ext cx="3856990" cy="2052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1DAAE9B-BB87-A73B-69E9-228FFC383B54}"/>
              </a:ext>
            </a:extLst>
          </p:cNvPr>
          <p:cNvSpPr/>
          <p:nvPr/>
        </p:nvSpPr>
        <p:spPr>
          <a:xfrm>
            <a:off x="12392012" y="1962933"/>
            <a:ext cx="3856990" cy="20525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箭头: V 形 20">
            <a:extLst>
              <a:ext uri="{FF2B5EF4-FFF2-40B4-BE49-F238E27FC236}">
                <a16:creationId xmlns:a16="http://schemas.microsoft.com/office/drawing/2014/main" id="{97159254-A8B6-2950-B76D-B9FF340C44DB}"/>
              </a:ext>
            </a:extLst>
          </p:cNvPr>
          <p:cNvSpPr/>
          <p:nvPr/>
        </p:nvSpPr>
        <p:spPr>
          <a:xfrm>
            <a:off x="11146230" y="2811239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CF01554-7D92-40E6-8381-112A8C0C72B1}"/>
              </a:ext>
            </a:extLst>
          </p:cNvPr>
          <p:cNvSpPr txBox="1"/>
          <p:nvPr/>
        </p:nvSpPr>
        <p:spPr>
          <a:xfrm>
            <a:off x="6661625" y="2287242"/>
            <a:ext cx="3642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PILOT PLAN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University pilot site 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100–300 users internal testing</a:t>
            </a:r>
            <a:b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least &gt;2)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3A84988-5FFD-31F4-7080-4F4B0D70F3AA}"/>
              </a:ext>
            </a:extLst>
          </p:cNvPr>
          <p:cNvSpPr txBox="1"/>
          <p:nvPr/>
        </p:nvSpPr>
        <p:spPr>
          <a:xfrm>
            <a:off x="12720005" y="2356866"/>
            <a:ext cx="3149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EXPECTED 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≥30% complete assessment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≥10% convert to counseling recommendation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249FAEF-91BC-A6F4-A820-0B2FF94D009A}"/>
              </a:ext>
            </a:extLst>
          </p:cNvPr>
          <p:cNvSpPr txBox="1"/>
          <p:nvPr/>
        </p:nvSpPr>
        <p:spPr>
          <a:xfrm>
            <a:off x="8731325" y="5640914"/>
            <a:ext cx="35810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Assessment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Participation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&amp; Metrics Collected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&amp; Next Steps </a:t>
            </a:r>
          </a:p>
        </p:txBody>
      </p:sp>
      <p:sp>
        <p:nvSpPr>
          <p:cNvPr id="32" name="箭头: V 形 31">
            <a:extLst>
              <a:ext uri="{FF2B5EF4-FFF2-40B4-BE49-F238E27FC236}">
                <a16:creationId xmlns:a16="http://schemas.microsoft.com/office/drawing/2014/main" id="{C372BBF3-B5B5-3F7F-4062-3D63ADBB94BE}"/>
              </a:ext>
            </a:extLst>
          </p:cNvPr>
          <p:cNvSpPr/>
          <p:nvPr/>
        </p:nvSpPr>
        <p:spPr>
          <a:xfrm rot="10800000">
            <a:off x="13258800" y="5891443"/>
            <a:ext cx="533400" cy="6858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57386CD-CA78-C59A-CA7F-F8A8E792D79C}"/>
              </a:ext>
            </a:extLst>
          </p:cNvPr>
          <p:cNvSpPr txBox="1"/>
          <p:nvPr/>
        </p:nvSpPr>
        <p:spPr>
          <a:xfrm>
            <a:off x="6574230" y="9391793"/>
            <a:ext cx="9144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Validation Demo link: 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https://mindlink-buddy.lovable.app</a:t>
            </a:r>
          </a:p>
        </p:txBody>
      </p:sp>
      <p:sp>
        <p:nvSpPr>
          <p:cNvPr id="35" name="五角星 59">
            <a:extLst>
              <a:ext uri="{FF2B5EF4-FFF2-40B4-BE49-F238E27FC236}">
                <a16:creationId xmlns:a16="http://schemas.microsoft.com/office/drawing/2014/main" id="{4B13CF0B-D072-E66E-AF3F-57BBBC38A3E9}"/>
              </a:ext>
            </a:extLst>
          </p:cNvPr>
          <p:cNvSpPr/>
          <p:nvPr/>
        </p:nvSpPr>
        <p:spPr>
          <a:xfrm>
            <a:off x="14877402" y="8520240"/>
            <a:ext cx="2743200" cy="1600200"/>
          </a:xfrm>
          <a:prstGeom prst="star5">
            <a:avLst/>
          </a:prstGeom>
        </p:spPr>
        <p:style>
          <a:lnRef idx="0">
            <a:srgbClr val="FFFFFF"/>
          </a:lnRef>
          <a:fillRef idx="3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6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7310" y="1939925"/>
          <a:ext cx="18106390" cy="207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Criteria</a:t>
                      </a:r>
                    </a:p>
                  </a:txBody>
                  <a:tcPr marL="0" marR="0" marT="0" marB="0" anchor="ctr">
                    <a:gradFill>
                      <a:gsLst>
                        <a:gs pos="97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1 (Low Risk)</a:t>
                      </a:r>
                    </a:p>
                  </a:txBody>
                  <a:tcPr marL="0" marR="0" marT="0" marB="0" anchor="ctr">
                    <a:gradFill>
                      <a:gsLst>
                        <a:gs pos="97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2 (High Risk)</a:t>
                      </a:r>
                    </a:p>
                  </a:txBody>
                  <a:tcPr marL="0" marR="0" marT="0" marB="0" anchor="ctr">
                    <a:gradFill>
                      <a:gsLst>
                        <a:gs pos="97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Interpretation</a:t>
                      </a:r>
                    </a:p>
                  </a:txBody>
                  <a:tcPr marL="0" marR="0" marT="0" marB="0" anchor="ctr">
                    <a:gradFill>
                      <a:gsLst>
                        <a:gs pos="97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PHQ-9 Score (Depression)  (Range: 0-27; 20+ = Severe)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0-4: Minimal; 20+: Severe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GAD-7 Score (Anxiety)  (Range: 0-21; 15+ = Severe)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0-4: Minimal, 15+: Severe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Combined Risk Level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Based on combined metrics</a:t>
                      </a:r>
                    </a:p>
                  </a:txBody>
                  <a:tcPr marL="0" marR="0" marT="0" marB="0" anchor="ctr"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83820" y="4560570"/>
          <a:ext cx="18089880" cy="560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1 Feedback</a:t>
                      </a:r>
                    </a:p>
                    <a:p>
                      <a:pPr>
                        <a:buNone/>
                      </a:pPr>
                      <a:endParaRPr lang="en-US" altLang="zh-CN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97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User 2 Feedback</a:t>
                      </a:r>
                    </a:p>
                  </a:txBody>
                  <a:tcPr>
                    <a:gradFill>
                      <a:gsLst>
                        <a:gs pos="97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25">
                <a:tc>
                  <a:txBody>
                    <a:bodyPr/>
                    <a:lstStyle/>
                    <a:p>
                      <a:pPr marL="342900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l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State: Scores indicate minimal symptoms of depression and anxiety. Mental well-being is currently stable.</a:t>
                      </a:r>
                    </a:p>
                    <a:p>
                      <a:pPr marL="342900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l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Comments: “The test was quick and gave me peace of mind. I like the daily breathing exercises suggested in the ‘Recommended for You’ section.”</a:t>
                      </a:r>
                    </a:p>
                    <a:p>
                      <a:pPr marL="342900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l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Plan:</a:t>
                      </a:r>
                    </a:p>
                    <a:p>
                      <a:pPr marL="800100" lvl="1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Continue using the AI Emotional Journal for mood tracking.</a:t>
                      </a:r>
                    </a:p>
                    <a:p>
                      <a:pPr marL="800100" lvl="1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Explore self-help resources (articles/videos) to maintain resilience.</a:t>
                      </a:r>
                    </a:p>
                  </a:txBody>
                  <a:tcPr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charset="0"/>
                        <a:buChar char="l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State: Scores indicate severe levels of distress. Immediate clinical attention is highly recommended.</a:t>
                      </a: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charset="0"/>
                        <a:buChar char="l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Comments: “I’ve been feeling overwhelmed lately. The results were a wake-up call. I need to talk to someone but was afraid of being judged.”</a:t>
                      </a:r>
                    </a:p>
                    <a:p>
                      <a:pPr marL="285750" indent="-285750" fontAlgn="auto">
                        <a:lnSpc>
                          <a:spcPct val="150000"/>
                        </a:lnSpc>
                        <a:buFont typeface="Wingdings" panose="05000000000000000000" charset="0"/>
                        <a:buChar char="l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Plan:</a:t>
                      </a:r>
                    </a:p>
                    <a:p>
                      <a:pPr marL="800100" lvl="1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Priority Referral: Connected to Partner Therapy Clinics (e.g., Bangkok Psychological Center).</a:t>
                      </a:r>
                    </a:p>
                    <a:p>
                      <a:pPr marL="800100" lvl="1" indent="-3429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u"/>
                      </a:pPr>
                      <a:r>
                        <a:rPr lang="en-US" altLang="zh-CN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Integration: Scheduled an initial consultation with a campus counselor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gradFill>
                      <a:gsLst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  <a:gs pos="0">
                          <a:schemeClr val="accent3">
                            <a:lumMod val="25000"/>
                            <a:lumOff val="75000"/>
                          </a:schemeClr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419600" y="-1270"/>
            <a:ext cx="10541635" cy="8013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i="0" dirty="0">
              <a:solidFill>
                <a:srgbClr val="060A26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i="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i="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Mental Health Screening: PHQ-9 &amp; GAD-7 Assessment feedback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600" y="800100"/>
            <a:ext cx="7391400" cy="55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ts val="13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Method:</a:t>
            </a:r>
          </a:p>
          <a:p>
            <a:pPr marL="0" indent="0" algn="l">
              <a:spcBef>
                <a:spcPts val="40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1600" b="0" i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Users interacted with the digital mental health screening tool.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8600" y="1333500"/>
            <a:ext cx="5080000" cy="4597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ts val="1300"/>
              </a:lnSpc>
              <a:spcBef>
                <a:spcPts val="800"/>
              </a:spcBef>
              <a:spcAft>
                <a:spcPct val="0"/>
              </a:spcAft>
            </a:pPr>
            <a:endParaRPr lang="en-US" altLang="zh-CN" sz="2000" b="1" i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13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altLang="zh-CN" sz="2000" b="1" i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Results &amp; Scoring: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4800" y="4229100"/>
            <a:ext cx="5080000" cy="2774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lnSpc>
                <a:spcPts val="13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altLang="zh-CN" sz="2000" b="1" i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User Feedback &amp; Action Plans: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9.417874015748,&quot;left&quot;:239.97590551181094,&quot;top&quot;:30.774960629921225,&quot;width&quot;:1130.859842519685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39.417874015748,&quot;left&quot;:239.97590551181094,&quot;top&quot;:30.774960629921225,&quot;width&quot;:1130.859842519685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24.567874015748,&quot;left&quot;:239.97590551181094,&quot;top&quot;:45.624960629921226,&quot;width&quot;:1095.059842519685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03.9689763779528,&quot;left&quot;:96,&quot;top&quot;:85.3,&quot;width&quot;:1262.9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03.9689763779528,&quot;left&quot;:96,&quot;top&quot;:85.3,&quot;width&quot;:1262.9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03.9689763779528,&quot;left&quot;:96,&quot;top&quot;:85.3,&quot;width&quot;:1262.9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03.9689763779528,&quot;left&quot;:96,&quot;top&quot;:85.3,&quot;width&quot;:1262.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603.9689763779528,&quot;left&quot;:96,&quot;top&quot;:85.3,&quot;width&quot;:1262.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25*163"/>
  <p:tag name="TABLE_ENDDRAG_RECT" val="5*152*1425*1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424*441"/>
  <p:tag name="TABLE_ENDDRAG_RECT" val="6*359*1424*4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91.37440944881894,&quot;left&quot;:113.99244094488188,&quot;top&quot;:193.6755905511811,&quot;width&quot;:1277.857559055118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2392</Words>
  <Application>Microsoft Office PowerPoint</Application>
  <PresentationFormat>自定义</PresentationFormat>
  <Paragraphs>315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Times New Roman</vt:lpstr>
      <vt:lpstr>Arimo</vt:lpstr>
      <vt:lpstr>Calibri</vt:lpstr>
      <vt:lpstr>Wingdings</vt:lpstr>
      <vt:lpstr>等线</vt:lpstr>
      <vt:lpstr>Arial</vt:lpstr>
      <vt:lpstr>思源宋体 Bold Italics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浅蓝色油画医疗健康主体班会演示文稿</dc:title>
  <dc:creator/>
  <cp:lastModifiedBy>Xiaoyan Li</cp:lastModifiedBy>
  <cp:revision>46</cp:revision>
  <dcterms:created xsi:type="dcterms:W3CDTF">2006-08-16T00:00:00Z</dcterms:created>
  <dcterms:modified xsi:type="dcterms:W3CDTF">2026-05-05T17:22:18Z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{"Label":"1","ContentProducer":"001191110105MA01AN806X00000","ProduceID":"DAHHk0O3uEI","ReservedCode1":"","ContentPropagator":"001191110105MA01AN806X00000","PropagateID":"DAHHk0O3uEI","ReservedCode2":""}</vt:lpwstr>
  </property>
  <property fmtid="{D5CDD505-2E9C-101B-9397-08002B2CF9AE}" pid="3" name="KSOProductBuildVer">
    <vt:lpwstr>2052-12.1.0.25865</vt:lpwstr>
  </property>
  <property fmtid="{D5CDD505-2E9C-101B-9397-08002B2CF9AE}" pid="4" name="ICV">
    <vt:lpwstr>5833884C4EA348BCAC0A9FADA3671B93_12</vt:lpwstr>
  </property>
</Properties>
</file>